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93" r:id="rId2"/>
    <p:sldId id="471" r:id="rId3"/>
    <p:sldId id="487" r:id="rId4"/>
    <p:sldId id="491" r:id="rId5"/>
    <p:sldId id="481" r:id="rId6"/>
    <p:sldId id="478" r:id="rId7"/>
    <p:sldId id="488" r:id="rId8"/>
    <p:sldId id="494" r:id="rId9"/>
    <p:sldId id="474" r:id="rId10"/>
    <p:sldId id="495" r:id="rId11"/>
    <p:sldId id="489" r:id="rId12"/>
    <p:sldId id="492" r:id="rId13"/>
    <p:sldId id="497" r:id="rId14"/>
    <p:sldId id="483" r:id="rId15"/>
    <p:sldId id="486" r:id="rId16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  <a:srgbClr val="0000CC"/>
    <a:srgbClr val="FF6600"/>
    <a:srgbClr val="FF9900"/>
    <a:srgbClr val="FFCC00"/>
    <a:srgbClr val="133BB9"/>
    <a:srgbClr val="006600"/>
    <a:srgbClr val="66FFFF"/>
    <a:srgbClr val="33CCCC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345" autoAdjust="0"/>
    <p:restoredTop sz="92792" autoAdjust="0"/>
  </p:normalViewPr>
  <p:slideViewPr>
    <p:cSldViewPr>
      <p:cViewPr>
        <p:scale>
          <a:sx n="100" d="100"/>
          <a:sy n="100" d="100"/>
        </p:scale>
        <p:origin x="-2220" y="-252"/>
      </p:cViewPr>
      <p:guideLst>
        <p:guide orient="horz" pos="1117"/>
        <p:guide pos="24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115" d="100"/>
          <a:sy n="115" d="100"/>
        </p:scale>
        <p:origin x="-2094" y="-102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2093" tIns="46047" rIns="92093" bIns="46047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2093" tIns="46047" rIns="92093" bIns="46047" rtlCol="0"/>
          <a:lstStyle>
            <a:lvl1pPr algn="r">
              <a:defRPr sz="1200"/>
            </a:lvl1pPr>
          </a:lstStyle>
          <a:p>
            <a:fld id="{D4CCFBE2-2B8D-499C-81C9-2CD5B3EB8E93}" type="datetimeFigureOut">
              <a:rPr lang="ko-KR" altLang="en-US" smtClean="0"/>
              <a:pPr/>
              <a:t>2016-07-01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28583"/>
            <a:ext cx="2945659" cy="496332"/>
          </a:xfrm>
          <a:prstGeom prst="rect">
            <a:avLst/>
          </a:prstGeom>
        </p:spPr>
        <p:txBody>
          <a:bodyPr vert="horz" lIns="92093" tIns="46047" rIns="92093" bIns="46047" rtlCol="0" anchor="b"/>
          <a:lstStyle>
            <a:lvl1pPr algn="l">
              <a:defRPr sz="1200"/>
            </a:lvl1pPr>
          </a:lstStyle>
          <a:p>
            <a:r>
              <a:rPr lang="en-US" altLang="ko-KR" smtClean="0"/>
              <a:t>1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4" y="9428583"/>
            <a:ext cx="2945659" cy="496332"/>
          </a:xfrm>
          <a:prstGeom prst="rect">
            <a:avLst/>
          </a:prstGeom>
        </p:spPr>
        <p:txBody>
          <a:bodyPr vert="horz" lIns="92093" tIns="46047" rIns="92093" bIns="46047" rtlCol="0" anchor="b"/>
          <a:lstStyle>
            <a:lvl1pPr algn="r">
              <a:defRPr sz="1200"/>
            </a:lvl1pPr>
          </a:lstStyle>
          <a:p>
            <a:fld id="{5554DD7E-3179-445A-81DB-781C4554AFF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0785835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2093" tIns="46047" rIns="92093" bIns="46047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2093" tIns="46047" rIns="92093" bIns="46047" rtlCol="0"/>
          <a:lstStyle>
            <a:lvl1pPr algn="r">
              <a:defRPr sz="1200"/>
            </a:lvl1pPr>
          </a:lstStyle>
          <a:p>
            <a:fld id="{FB545AC5-813F-4ED1-B011-8EA17CB93331}" type="datetimeFigureOut">
              <a:rPr lang="ko-KR" altLang="en-US" smtClean="0"/>
              <a:pPr/>
              <a:t>2016-07-01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93" tIns="46047" rIns="92093" bIns="46047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7"/>
            <a:ext cx="5438140" cy="4466986"/>
          </a:xfrm>
          <a:prstGeom prst="rect">
            <a:avLst/>
          </a:prstGeom>
        </p:spPr>
        <p:txBody>
          <a:bodyPr vert="horz" lIns="92093" tIns="46047" rIns="92093" bIns="46047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28583"/>
            <a:ext cx="2945659" cy="496332"/>
          </a:xfrm>
          <a:prstGeom prst="rect">
            <a:avLst/>
          </a:prstGeom>
        </p:spPr>
        <p:txBody>
          <a:bodyPr vert="horz" lIns="92093" tIns="46047" rIns="92093" bIns="46047" rtlCol="0" anchor="b"/>
          <a:lstStyle>
            <a:lvl1pPr algn="l">
              <a:defRPr sz="1200"/>
            </a:lvl1pPr>
          </a:lstStyle>
          <a:p>
            <a:r>
              <a:rPr lang="en-US" altLang="ko-KR" dirty="0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9976381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1</a:t>
            </a:r>
            <a:endParaRPr lang="ko-KR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/>
              <a:t>1</a:t>
            </a:r>
            <a:endParaRPr lang="ko-KR" alt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ko-KR" smtClean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671343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0" y="908720"/>
            <a:ext cx="9144000" cy="504056"/>
          </a:xfrm>
        </p:spPr>
        <p:txBody>
          <a:bodyPr wrap="square">
            <a:noAutofit/>
            <a:scene3d>
              <a:camera prst="orthographicFront"/>
              <a:lightRig rig="soft" dir="tl">
                <a:rot lat="0" lon="0" rev="0"/>
              </a:lightRig>
            </a:scene3d>
            <a:sp3d prstMaterial="matte">
              <a:contourClr>
                <a:schemeClr val="bg1"/>
              </a:contourClr>
            </a:sp3d>
          </a:bodyPr>
          <a:lstStyle>
            <a:lvl1pPr marL="0" indent="0" algn="ctr">
              <a:buNone/>
              <a:defRPr sz="2200" b="0" i="0" cap="none" spc="5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HY견고딕" pitchFamily="18" charset="-127"/>
                <a:ea typeface="HY견고딕" pitchFamily="18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1D7F-8989-43F1-8230-2018E52CA041}" type="datetime1">
              <a:rPr lang="ko-KR" altLang="en-US" smtClean="0"/>
              <a:t>2016-07-01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제목 1"/>
          <p:cNvSpPr>
            <a:spLocks noGrp="1"/>
          </p:cNvSpPr>
          <p:nvPr>
            <p:ph type="ctrTitle"/>
          </p:nvPr>
        </p:nvSpPr>
        <p:spPr>
          <a:xfrm>
            <a:off x="0" y="1410161"/>
            <a:ext cx="9144000" cy="938719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  <a:scene3d>
              <a:camera prst="orthographicFront"/>
              <a:lightRig rig="threePt" dir="t"/>
            </a:scene3d>
            <a:sp3d extrusionH="57150" prstMaterial="metal">
              <a:bevelT w="38100" h="25400" prst="coolSlant"/>
              <a:contourClr>
                <a:schemeClr val="bg2"/>
              </a:contourClr>
            </a:sp3d>
          </a:bodyPr>
          <a:lstStyle>
            <a:lvl1pPr algn="ct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kumimoji="1" lang="ko-KR" altLang="en-US" sz="5500" b="0" i="0" kern="1200" cap="none" spc="0" dirty="0">
                <a:ln w="3175">
                  <a:noFill/>
                </a:ln>
                <a:solidFill>
                  <a:srgbClr val="133BB9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11995-D90E-4D54-98C2-C209A9EA3EF3}" type="datetime1">
              <a:rPr lang="ko-KR" altLang="en-US" smtClean="0"/>
              <a:t>2016-07-01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446512" y="6449289"/>
            <a:ext cx="5445968" cy="292079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9552" y="-27384"/>
            <a:ext cx="8064896" cy="553998"/>
          </a:xfr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F65850-A723-489E-88F2-61CC2762154B}" type="datetime1">
              <a:rPr lang="ko-KR" altLang="en-US" smtClean="0"/>
              <a:t>2016-07-01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3"/>
          </p:nvPr>
        </p:nvSpPr>
        <p:spPr>
          <a:xfrm>
            <a:off x="539552" y="908720"/>
            <a:ext cx="8064896" cy="5400600"/>
          </a:xfrm>
        </p:spPr>
        <p:txBody>
          <a:bodyPr vert="horz" lIns="91440" tIns="45720" rIns="91440" bIns="45720" rtlCol="0">
            <a:normAutofit/>
          </a:bodyPr>
          <a:lstStyle>
            <a:lvl1pPr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25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1pPr>
            <a:lvl2pPr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algn="l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9552" y="836712"/>
            <a:ext cx="8064896" cy="5688632"/>
          </a:xfrm>
        </p:spPr>
        <p:txBody>
          <a:bodyPr/>
          <a:lstStyle>
            <a:lvl1pPr algn="l">
              <a:buNone/>
              <a:defRPr sz="25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1pPr>
            <a:lvl2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2pPr>
            <a:lvl3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3pPr>
            <a:lvl4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4pPr>
            <a:lvl5pPr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HY견고딕" pitchFamily="18" charset="-127"/>
                <a:ea typeface="HY견고딕" pitchFamily="18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57200" y="6500834"/>
            <a:ext cx="2133600" cy="220641"/>
          </a:xfrm>
        </p:spPr>
        <p:txBody>
          <a:bodyPr/>
          <a:lstStyle/>
          <a:p>
            <a:fld id="{FF80D043-D6C2-4DB1-B8B7-AE07F6879E21}" type="datetime1">
              <a:rPr lang="ko-KR" altLang="en-US" smtClean="0"/>
              <a:t>2016-07-01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124200" y="6500834"/>
            <a:ext cx="2895600" cy="220641"/>
          </a:xfrm>
        </p:spPr>
        <p:txBody>
          <a:bodyPr/>
          <a:lstStyle>
            <a:lvl1pPr>
              <a:defRPr>
                <a:latin typeface="HY궁서" panose="02030600000101010101" pitchFamily="18" charset="-127"/>
                <a:ea typeface="HY궁서" panose="0203060000010101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553200" y="6500834"/>
            <a:ext cx="1906588" cy="240534"/>
          </a:xfrm>
        </p:spPr>
        <p:txBody>
          <a:bodyPr/>
          <a:lstStyle>
            <a:lvl1pPr>
              <a:defRPr b="1">
                <a:latin typeface="휴먼둥근헤드라인" panose="02030504000101010101" pitchFamily="18" charset="-127"/>
                <a:ea typeface="휴먼둥근헤드라인" panose="02030504000101010101" pitchFamily="18" charset="-127"/>
              </a:defRPr>
            </a:lvl1pPr>
          </a:lstStyle>
          <a:p>
            <a:fld id="{EE6BC638-39B7-4287-91A7-2A3DDA57329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539552" y="-27384"/>
            <a:ext cx="8055370" cy="553998"/>
          </a:xfrm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BA7B7-25B1-4B98-B3C6-7911C7B1A9B2}" type="datetime1">
              <a:rPr lang="ko-KR" altLang="en-US" smtClean="0"/>
              <a:t>2016-07-01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6" name="제목 1"/>
          <p:cNvSpPr>
            <a:spLocks noGrp="1"/>
          </p:cNvSpPr>
          <p:nvPr>
            <p:ph type="ctrTitle"/>
          </p:nvPr>
        </p:nvSpPr>
        <p:spPr>
          <a:xfrm>
            <a:off x="1547664" y="1556792"/>
            <a:ext cx="6229200" cy="1246495"/>
          </a:xfr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  <a:scene3d>
              <a:camera prst="orthographicFront"/>
              <a:lightRig rig="threePt" dir="t"/>
            </a:scene3d>
            <a:sp3d extrusionH="57150" prstMaterial="metal">
              <a:bevelT w="38100" h="25400" prst="coolSlant"/>
              <a:contourClr>
                <a:schemeClr val="bg2"/>
              </a:contourClr>
            </a:sp3d>
          </a:bodyPr>
          <a:lstStyle>
            <a:lvl1pPr algn="ctr" defTabSz="914400" rtl="0" eaLnBrk="1" fontAlgn="base" latinLnBrk="1" hangingPunct="1">
              <a:spcBef>
                <a:spcPct val="0"/>
              </a:spcBef>
              <a:spcAft>
                <a:spcPct val="0"/>
              </a:spcAft>
              <a:buClr>
                <a:schemeClr val="hlink"/>
              </a:buClr>
              <a:buFont typeface="굴림체" pitchFamily="49" charset="-127"/>
              <a:buNone/>
              <a:defRPr kumimoji="1" lang="ko-KR" altLang="en-US" sz="7500" b="0" i="1" kern="1200" cap="none" spc="0" dirty="0">
                <a:ln w="3175">
                  <a:noFill/>
                </a:ln>
                <a:solidFill>
                  <a:srgbClr val="133BB9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  <a:reflection blurRad="6350" stA="55000" endA="300" endPos="45500" dir="5400000" sy="-100000" algn="bl" rotWithShape="0"/>
                </a:effectLst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endParaRPr lang="ko-KR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19026"/>
            <a:ext cx="8229600" cy="7969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062021"/>
            <a:ext cx="8229600" cy="52864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29396"/>
            <a:ext cx="2133600" cy="292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BB7D33-4C95-4BB5-B683-5C18C03648BA}" type="datetime1">
              <a:rPr lang="ko-KR" altLang="en-US" smtClean="0"/>
              <a:t>2016-07-01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5780856" y="6429396"/>
            <a:ext cx="2895600" cy="292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3446512" y="6449289"/>
            <a:ext cx="2133600" cy="292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BC638-39B7-4287-91A7-2A3DDA573295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5" r:id="rId2"/>
    <p:sldLayoutId id="2147483656" r:id="rId3"/>
    <p:sldLayoutId id="2147483650" r:id="rId4"/>
    <p:sldLayoutId id="2147483657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spcBef>
          <a:spcPct val="0"/>
        </a:spcBef>
        <a:buNone/>
        <a:defRPr lang="ko-KR" altLang="en-US" sz="3500" kern="1200">
          <a:solidFill>
            <a:sysClr val="windowText" lastClr="000000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2500" kern="1200" smtClean="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smtClean="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lang="ko-KR" altLang="en-US" sz="1800" kern="1200" smtClean="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lang="ko-KR" altLang="en-US" sz="1800" kern="1200" smtClean="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lang="ko-KR" altLang="en-US" sz="1800" kern="1200">
          <a:solidFill>
            <a:schemeClr val="tx1"/>
          </a:solidFill>
          <a:latin typeface="HY견고딕" pitchFamily="18" charset="-127"/>
          <a:ea typeface="HY견고딕" pitchFamily="18" charset="-127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 bwMode="auto">
          <a:xfrm>
            <a:off x="5508104" y="404664"/>
            <a:ext cx="3456384" cy="720080"/>
          </a:xfrm>
          <a:prstGeom prst="roundRect">
            <a:avLst/>
          </a:prstGeom>
          <a:solidFill>
            <a:srgbClr val="FFFFFF">
              <a:alpha val="38823"/>
            </a:srgbClr>
          </a:solidFill>
          <a:ln w="19050" algn="ctr">
            <a:solidFill>
              <a:srgbClr val="0046B8"/>
            </a:solidFill>
            <a:round/>
            <a:headEnd/>
            <a:tailEnd/>
          </a:ln>
          <a:effectLst/>
        </p:spPr>
        <p:txBody>
          <a:bodyPr wrap="none" lIns="45720" rIns="45720" rtlCol="0"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17347D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7563" y="5352569"/>
            <a:ext cx="4320480" cy="6442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부제목 7"/>
          <p:cNvSpPr txBox="1">
            <a:spLocks/>
          </p:cNvSpPr>
          <p:nvPr/>
        </p:nvSpPr>
        <p:spPr>
          <a:xfrm>
            <a:off x="5364088" y="404664"/>
            <a:ext cx="3744416" cy="72008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  <a:scene3d>
              <a:camera prst="orthographicFront"/>
              <a:lightRig rig="soft" dir="tl">
                <a:rot lat="0" lon="0" rev="0"/>
              </a:lightRig>
            </a:scene3d>
            <a:sp3d prstMaterial="matte">
              <a:contourClr>
                <a:schemeClr val="bg1"/>
              </a:contourClr>
            </a:sp3d>
          </a:bodyPr>
          <a:lstStyle>
            <a:lvl1pPr marL="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2200" b="0" i="0" kern="1200" cap="none" spc="50">
                <a:ln w="11430"/>
                <a:solidFill>
                  <a:schemeClr val="tx1">
                    <a:lumMod val="75000"/>
                    <a:lumOff val="25000"/>
                  </a:schemeClr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HY견고딕" pitchFamily="18" charset="-127"/>
                <a:ea typeface="HY견고딕" pitchFamily="18" charset="-127"/>
                <a:cs typeface="+mn-cs"/>
              </a:defRPr>
            </a:lvl1pPr>
            <a:lvl2pPr marL="457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>
                <a:solidFill>
                  <a:schemeClr val="tx1">
                    <a:tint val="7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2pPr>
            <a:lvl3pPr marL="914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>
                <a:solidFill>
                  <a:schemeClr val="tx1">
                    <a:tint val="7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3pPr>
            <a:lvl4pPr marL="1371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>
                <a:solidFill>
                  <a:schemeClr val="tx1">
                    <a:tint val="7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4pPr>
            <a:lvl5pPr marL="18288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lang="ko-KR" altLang="en-US" sz="1800" kern="1200">
                <a:solidFill>
                  <a:schemeClr val="tx1">
                    <a:tint val="75000"/>
                  </a:schemeClr>
                </a:solidFill>
                <a:latin typeface="HY견고딕" pitchFamily="18" charset="-127"/>
                <a:ea typeface="HY견고딕" pitchFamily="18" charset="-127"/>
                <a:cs typeface="+mn-cs"/>
              </a:defRPr>
            </a:lvl5pPr>
            <a:lvl6pPr marL="22860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800" dirty="0" smtClean="0">
                <a:solidFill>
                  <a:srgbClr val="FF000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Premium Report </a:t>
            </a:r>
            <a:r>
              <a:rPr lang="ko-KR" altLang="en-US" sz="1800" dirty="0" smtClean="0">
                <a:solidFill>
                  <a:srgbClr val="FF000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제</a:t>
            </a:r>
            <a:r>
              <a:rPr lang="en-US" altLang="ko-KR" sz="1800" dirty="0" smtClean="0">
                <a:solidFill>
                  <a:srgbClr val="FF000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23</a:t>
            </a:r>
            <a:r>
              <a:rPr lang="ko-KR" altLang="en-US" sz="1800" dirty="0" smtClean="0">
                <a:solidFill>
                  <a:srgbClr val="FF000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호</a:t>
            </a:r>
            <a:endParaRPr lang="en-US" altLang="ko-KR" sz="1800" dirty="0" smtClean="0">
              <a:solidFill>
                <a:srgbClr val="FF000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  <a:p>
            <a:r>
              <a:rPr lang="en-US" sz="1600" dirty="0" smtClean="0">
                <a:solidFill>
                  <a:srgbClr val="FF000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(2016. </a:t>
            </a:r>
            <a:r>
              <a:rPr lang="en-US" sz="1600" dirty="0">
                <a:solidFill>
                  <a:srgbClr val="FF000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5</a:t>
            </a:r>
            <a:r>
              <a:rPr lang="en-US" sz="1600" dirty="0" smtClean="0">
                <a:solidFill>
                  <a:srgbClr val="FF000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. 30)</a:t>
            </a:r>
          </a:p>
        </p:txBody>
      </p:sp>
      <p:sp>
        <p:nvSpPr>
          <p:cNvPr id="11" name="Text Box 152"/>
          <p:cNvSpPr txBox="1">
            <a:spLocks noChangeArrowheads="1"/>
          </p:cNvSpPr>
          <p:nvPr/>
        </p:nvSpPr>
        <p:spPr bwMode="auto">
          <a:xfrm>
            <a:off x="2496319" y="5977449"/>
            <a:ext cx="4534679" cy="5139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defPPr>
              <a:defRPr lang="en-US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Times New Roman" pitchFamily="18" charset="0"/>
                <a:ea typeface="굴림" pitchFamily="50" charset="-127"/>
                <a:cs typeface="+mn-cs"/>
              </a:defRPr>
            </a:lvl9pPr>
          </a:lstStyle>
          <a:p>
            <a:pPr latinLnBrk="0">
              <a:spcBef>
                <a:spcPct val="40000"/>
              </a:spcBef>
              <a:buSzPct val="70000"/>
            </a:pPr>
            <a:r>
              <a:rPr lang="en-US" altLang="ko-KR" sz="1100" b="1" dirty="0" smtClean="0">
                <a:solidFill>
                  <a:srgbClr val="0000CC"/>
                </a:solidFill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   </a:t>
            </a:r>
            <a:r>
              <a:rPr lang="ko-KR" altLang="en-US" sz="1100" b="1" dirty="0" smtClean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작 성 자  </a:t>
            </a:r>
            <a:r>
              <a:rPr lang="en-US" altLang="ko-KR" sz="1100" b="1" dirty="0" smtClean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: </a:t>
            </a:r>
            <a:r>
              <a:rPr lang="ko-KR" altLang="en-US" sz="1100" b="1" dirty="0" smtClean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전민정 연구원 </a:t>
            </a:r>
            <a:endParaRPr lang="en-US" altLang="ko-KR" sz="1100" b="1" dirty="0" smtClean="0">
              <a:effectLst>
                <a:reflection blurRad="6350" stA="55000" endA="300" endPos="45500" dir="5400000" sy="-100000" algn="bl" rotWithShape="0"/>
              </a:effectLst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latinLnBrk="0">
              <a:spcBef>
                <a:spcPct val="40000"/>
              </a:spcBef>
              <a:buSzPct val="70000"/>
            </a:pPr>
            <a:r>
              <a:rPr lang="en-US" altLang="ko-KR" sz="1100" b="1" dirty="0" smtClean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   </a:t>
            </a:r>
            <a:r>
              <a:rPr lang="ko-KR" altLang="en-US" sz="1100" b="1" dirty="0" smtClean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내용문의</a:t>
            </a:r>
            <a:r>
              <a:rPr lang="en-US" altLang="ko-KR" sz="1100" b="1" dirty="0" smtClean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 : T – (031) 231-3445 </a:t>
            </a:r>
            <a:r>
              <a:rPr lang="en-US" altLang="ko-KR" sz="1100" b="1" dirty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/ </a:t>
            </a:r>
            <a:r>
              <a:rPr lang="en-US" altLang="ko-KR" sz="1100" b="1" dirty="0" smtClean="0">
                <a:effectLst>
                  <a:reflection blurRad="6350" stA="55000" endA="300" endPos="45500" dir="5400000" sy="-100000" algn="bl" rotWithShape="0"/>
                </a:effectLst>
                <a:latin typeface="굴림체" panose="020B0609000101010101" pitchFamily="49" charset="-127"/>
                <a:ea typeface="굴림체" panose="020B0609000101010101" pitchFamily="49" charset="-127"/>
              </a:rPr>
              <a:t>(E-Mail)  jmj@kici.re.kr</a:t>
            </a:r>
          </a:p>
        </p:txBody>
      </p:sp>
      <p:sp>
        <p:nvSpPr>
          <p:cNvPr id="2" name="직사각형 1"/>
          <p:cNvSpPr/>
          <p:nvPr/>
        </p:nvSpPr>
        <p:spPr bwMode="auto">
          <a:xfrm>
            <a:off x="-1572" y="1988840"/>
            <a:ext cx="9145571" cy="1728192"/>
          </a:xfrm>
          <a:prstGeom prst="rect">
            <a:avLst/>
          </a:prstGeom>
          <a:ln>
            <a:noFill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45720" rIns="45720" rtlCol="0"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17347D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9" name="직사각형 8"/>
          <p:cNvSpPr/>
          <p:nvPr/>
        </p:nvSpPr>
        <p:spPr bwMode="auto">
          <a:xfrm>
            <a:off x="2627784" y="6011357"/>
            <a:ext cx="70183" cy="441979"/>
          </a:xfrm>
          <a:prstGeom prst="rect">
            <a:avLst/>
          </a:prstGeom>
          <a:solidFill>
            <a:srgbClr val="FF0000"/>
          </a:solidFill>
          <a:ln w="19050" algn="ctr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45720" rIns="45720" rtlCol="0"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17347D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2204864"/>
            <a:ext cx="8856984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600" b="1" dirty="0" smtClean="0">
                <a:solidFill>
                  <a:schemeClr val="bg1"/>
                </a:solidFill>
              </a:rPr>
              <a:t>지하재방송 설비관련법 개정이 공사업에 미치는 영향 </a:t>
            </a:r>
            <a:endParaRPr lang="ko-KR" altLang="en-U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03484"/>
            <a:ext cx="8136904" cy="3858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설비의 개요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(1/2)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5104" y="82103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1</a:t>
            </a:r>
            <a:endParaRPr lang="ko-KR" altLang="en-US" sz="2000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42" name="슬라이드 번호 개체 틀 4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251520" y="1403484"/>
            <a:ext cx="2948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altLang="ko-KR" b="1" dirty="0">
                <a:solidFill>
                  <a:srgbClr val="FF0066"/>
                </a:solidFill>
                <a:latin typeface="굴림체"/>
                <a:ea typeface="굴림체"/>
              </a:rPr>
              <a:t>О</a:t>
            </a:r>
            <a:r>
              <a:rPr lang="en-US" altLang="ko-KR" b="1" dirty="0">
                <a:solidFill>
                  <a:srgbClr val="FF0066"/>
                </a:solidFill>
                <a:latin typeface="굴림체"/>
                <a:ea typeface="굴림체"/>
              </a:rPr>
              <a:t> </a:t>
            </a:r>
            <a:r>
              <a:rPr lang="ko-KR" altLang="en-US" b="1" dirty="0" smtClean="0">
                <a:latin typeface="굴림체"/>
                <a:ea typeface="굴림체"/>
              </a:rPr>
              <a:t>지하재방송 설비 개념 </a:t>
            </a:r>
            <a:endParaRPr lang="ko-KR" altLang="en-US" b="1" dirty="0"/>
          </a:p>
        </p:txBody>
      </p:sp>
      <p:grpSp>
        <p:nvGrpSpPr>
          <p:cNvPr id="10" name="그룹 9"/>
          <p:cNvGrpSpPr/>
          <p:nvPr/>
        </p:nvGrpSpPr>
        <p:grpSpPr>
          <a:xfrm>
            <a:off x="251520" y="5291683"/>
            <a:ext cx="8712968" cy="1200329"/>
            <a:chOff x="251520" y="5661248"/>
            <a:chExt cx="8712968" cy="1200329"/>
          </a:xfrm>
        </p:grpSpPr>
        <p:sp>
          <p:nvSpPr>
            <p:cNvPr id="2" name="TextBox 1"/>
            <p:cNvSpPr txBox="1"/>
            <p:nvPr/>
          </p:nvSpPr>
          <p:spPr>
            <a:xfrm>
              <a:off x="251520" y="5661248"/>
              <a:ext cx="871296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spcBef>
                  <a:spcPts val="300"/>
                </a:spcBef>
                <a:spcAft>
                  <a:spcPts val="300"/>
                </a:spcAft>
              </a:pPr>
              <a:r>
                <a:rPr lang="ko-KR" altLang="en-US" sz="1600" spc="-150" dirty="0" smtClean="0"/>
                <a:t>  지하재방송 설비란 빌딩의 지하나 지하주차장의 전파 불감 지역 해소를 위해 지상에 수신용 안테나를 설치하여 기지국에서 송출하는 전파를 수신한 후 지상과 차단된 </a:t>
              </a:r>
              <a:r>
                <a:rPr lang="ko-KR" altLang="en-US" sz="1600" b="1" spc="-150" dirty="0" smtClean="0"/>
                <a:t>지하 및 지하구간</a:t>
              </a:r>
              <a:r>
                <a:rPr lang="ko-KR" altLang="en-US" sz="1600" spc="-150" dirty="0" smtClean="0"/>
                <a:t>에 원활한 </a:t>
              </a:r>
              <a:r>
                <a:rPr lang="ko-KR" altLang="en-US" sz="1600" b="1" spc="-150" dirty="0" smtClean="0"/>
                <a:t>라디오 수신</a:t>
              </a:r>
              <a:r>
                <a:rPr lang="en-US" altLang="ko-KR" sz="1600" b="1" spc="-150" dirty="0" smtClean="0"/>
                <a:t>, </a:t>
              </a:r>
              <a:r>
                <a:rPr lang="ko-KR" altLang="en-US" sz="1600" b="1" spc="-150" dirty="0" smtClean="0"/>
                <a:t>이동멀티미디어방송</a:t>
              </a:r>
              <a:r>
                <a:rPr lang="en-US" altLang="ko-KR" sz="1600" b="1" spc="-150" dirty="0" smtClean="0"/>
                <a:t>(DMB)</a:t>
              </a:r>
              <a:r>
                <a:rPr lang="ko-KR" altLang="en-US" sz="1600" b="1" spc="-150" dirty="0" smtClean="0"/>
                <a:t> 및 통신을 가능하게 하는 설비</a:t>
              </a:r>
              <a:endParaRPr lang="en-US" altLang="ko-KR" sz="1600" b="1" spc="-150" dirty="0" smtClean="0"/>
            </a:p>
          </p:txBody>
        </p:sp>
        <p:sp>
          <p:nvSpPr>
            <p:cNvPr id="3" name="직사각형 2"/>
            <p:cNvSpPr/>
            <p:nvPr/>
          </p:nvSpPr>
          <p:spPr bwMode="auto">
            <a:xfrm>
              <a:off x="287524" y="5680992"/>
              <a:ext cx="8640960" cy="1177007"/>
            </a:xfrm>
            <a:prstGeom prst="rect">
              <a:avLst/>
            </a:prstGeom>
            <a:noFill/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3091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1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</a:t>
            </a:r>
            <a:r>
              <a:rPr lang="ko-KR" altLang="en-US" sz="2000" dirty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지하재방송 설비의 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개요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(2/2)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971600" y="1844824"/>
            <a:ext cx="7056784" cy="3064125"/>
            <a:chOff x="971600" y="1317652"/>
            <a:chExt cx="7200800" cy="3841449"/>
          </a:xfrm>
        </p:grpSpPr>
        <p:pic>
          <p:nvPicPr>
            <p:cNvPr id="9" name="_x225374664" descr="EMB00000ec844dc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4684" y="1317652"/>
              <a:ext cx="7167716" cy="38414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Box 9"/>
            <p:cNvSpPr txBox="1"/>
            <p:nvPr/>
          </p:nvSpPr>
          <p:spPr>
            <a:xfrm>
              <a:off x="971600" y="4869160"/>
              <a:ext cx="14334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 smtClean="0"/>
                <a:t>FM/AM</a:t>
              </a:r>
              <a:r>
                <a:rPr lang="ko-KR" altLang="en-US" sz="1000" dirty="0" smtClean="0"/>
                <a:t>재방송 중계기</a:t>
              </a:r>
              <a:endParaRPr lang="ko-KR" altLang="en-US" sz="1000" dirty="0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251520" y="1403484"/>
            <a:ext cx="36407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az-Cyrl-AZ" altLang="ko-KR" b="1" dirty="0">
                <a:solidFill>
                  <a:srgbClr val="FF0066"/>
                </a:solidFill>
                <a:latin typeface="굴림체"/>
                <a:ea typeface="굴림체"/>
              </a:rPr>
              <a:t>О</a:t>
            </a:r>
            <a:r>
              <a:rPr lang="en-US" altLang="ko-KR" b="1" dirty="0">
                <a:solidFill>
                  <a:srgbClr val="FF0066"/>
                </a:solidFill>
                <a:latin typeface="굴림체"/>
                <a:ea typeface="굴림체"/>
              </a:rPr>
              <a:t> </a:t>
            </a:r>
            <a:r>
              <a:rPr lang="ko-KR" altLang="en-US" b="1" dirty="0" smtClean="0">
                <a:latin typeface="굴림체"/>
                <a:ea typeface="굴림체"/>
              </a:rPr>
              <a:t>지하재방송 설비의 주요구성 </a:t>
            </a:r>
            <a:endParaRPr lang="ko-KR" altLang="en-US" b="1" dirty="0"/>
          </a:p>
        </p:txBody>
      </p:sp>
      <p:grpSp>
        <p:nvGrpSpPr>
          <p:cNvPr id="5" name="그룹 4"/>
          <p:cNvGrpSpPr/>
          <p:nvPr/>
        </p:nvGrpSpPr>
        <p:grpSpPr>
          <a:xfrm>
            <a:off x="251520" y="4941168"/>
            <a:ext cx="8640960" cy="1646605"/>
            <a:chOff x="251520" y="5157192"/>
            <a:chExt cx="8640960" cy="1646605"/>
          </a:xfrm>
        </p:grpSpPr>
        <p:sp>
          <p:nvSpPr>
            <p:cNvPr id="13" name="TextBox 12"/>
            <p:cNvSpPr txBox="1"/>
            <p:nvPr/>
          </p:nvSpPr>
          <p:spPr>
            <a:xfrm>
              <a:off x="251520" y="5157192"/>
              <a:ext cx="8640960" cy="16466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lnSpc>
                  <a:spcPct val="1500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Ø"/>
              </a:pPr>
              <a:r>
                <a:rPr lang="ko-KR" altLang="en-US" sz="1600" dirty="0" smtClean="0"/>
                <a:t>지하재방송설비의 주요 구성은 </a:t>
              </a:r>
              <a:r>
                <a:rPr lang="en-US" altLang="ko-KR" sz="1600" dirty="0" smtClean="0"/>
                <a:t>FM/AM</a:t>
              </a:r>
              <a:r>
                <a:rPr lang="ko-KR" altLang="en-US" sz="1600" dirty="0" smtClean="0"/>
                <a:t>재방송 중계기</a:t>
              </a:r>
              <a:r>
                <a:rPr lang="en-US" altLang="ko-KR" sz="1600" dirty="0" smtClean="0"/>
                <a:t>,</a:t>
              </a:r>
              <a:r>
                <a:rPr lang="ko-KR" altLang="en-US" sz="1600" dirty="0" smtClean="0"/>
                <a:t> 분배기</a:t>
              </a:r>
              <a:r>
                <a:rPr lang="en-US" altLang="ko-KR" sz="1600" dirty="0" smtClean="0"/>
                <a:t>(Splitter, Distributor), </a:t>
              </a:r>
              <a:r>
                <a:rPr lang="ko-KR" altLang="en-US" sz="1600" dirty="0" err="1" smtClean="0"/>
                <a:t>혼합기</a:t>
              </a:r>
              <a:r>
                <a:rPr lang="en-US" altLang="ko-KR" sz="1600" dirty="0" smtClean="0"/>
                <a:t>(Mixer, Combiner), </a:t>
              </a:r>
              <a:r>
                <a:rPr lang="ko-KR" altLang="en-US" sz="1600" dirty="0" smtClean="0"/>
                <a:t>증폭기</a:t>
              </a:r>
              <a:r>
                <a:rPr lang="en-US" altLang="ko-KR" sz="1600" dirty="0" smtClean="0"/>
                <a:t>(Amplifier), </a:t>
              </a:r>
              <a:r>
                <a:rPr lang="ko-KR" altLang="en-US" sz="1600" dirty="0" smtClean="0"/>
                <a:t>누설동축케이블</a:t>
              </a:r>
              <a:r>
                <a:rPr lang="en-US" altLang="ko-KR" sz="1600" dirty="0" smtClean="0"/>
                <a:t>(LCX), </a:t>
              </a:r>
              <a:r>
                <a:rPr lang="ko-KR" altLang="en-US" sz="1600" dirty="0" smtClean="0"/>
                <a:t>종단커넥터 등으로 구성</a:t>
              </a:r>
              <a:endParaRPr lang="en-US" altLang="ko-KR" sz="1600" dirty="0" smtClean="0"/>
            </a:p>
            <a:p>
              <a:pPr marL="285750" indent="-285750">
                <a:lnSpc>
                  <a:spcPct val="150000"/>
                </a:lnSpc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Ø"/>
              </a:pPr>
              <a:r>
                <a:rPr lang="ko-KR" altLang="en-US" sz="1600" dirty="0" smtClean="0"/>
                <a:t>장소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건물 미관 및 유지관리를 위해 누설동축케이블도 사용하지만</a:t>
              </a:r>
              <a:r>
                <a:rPr lang="en-US" altLang="ko-KR" sz="1600" dirty="0" smtClean="0"/>
                <a:t>,</a:t>
              </a:r>
              <a:r>
                <a:rPr lang="ko-KR" altLang="en-US" sz="1600" dirty="0" smtClean="0"/>
                <a:t> 야기안테나</a:t>
              </a:r>
              <a:r>
                <a:rPr lang="en-US" altLang="ko-KR" sz="1600" dirty="0" smtClean="0"/>
                <a:t>, </a:t>
              </a:r>
              <a:r>
                <a:rPr lang="ko-KR" altLang="en-US" sz="1600" dirty="0" err="1" smtClean="0"/>
                <a:t>옴니</a:t>
              </a:r>
              <a:r>
                <a:rPr lang="ko-KR" altLang="en-US" sz="1600" dirty="0" smtClean="0"/>
                <a:t> 안테나</a:t>
              </a:r>
              <a:r>
                <a:rPr lang="en-US" altLang="ko-KR" sz="1600" dirty="0"/>
                <a:t> </a:t>
              </a:r>
              <a:r>
                <a:rPr lang="ko-KR" altLang="en-US" sz="1600" dirty="0" smtClean="0"/>
                <a:t>등으로 사용</a:t>
              </a:r>
              <a:endParaRPr lang="en-US" altLang="ko-KR" sz="1600" dirty="0" smtClean="0"/>
            </a:p>
          </p:txBody>
        </p:sp>
        <p:sp>
          <p:nvSpPr>
            <p:cNvPr id="4" name="직사각형 3"/>
            <p:cNvSpPr/>
            <p:nvPr/>
          </p:nvSpPr>
          <p:spPr bwMode="auto">
            <a:xfrm>
              <a:off x="251520" y="5159101"/>
              <a:ext cx="8640960" cy="1582267"/>
            </a:xfrm>
            <a:prstGeom prst="rect">
              <a:avLst/>
            </a:prstGeom>
            <a:noFill/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53740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4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5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관련 법령 개정의 주요 이슈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5104" y="82103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2</a:t>
            </a:r>
            <a:endParaRPr lang="ko-KR" altLang="en-US" sz="2000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pic>
        <p:nvPicPr>
          <p:cNvPr id="8" name="Picture 2" descr="C:\Users\samsung\Desktop\zzzzzzzz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7"/>
            <a:ext cx="8640960" cy="3456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꺾인 연결선 13"/>
          <p:cNvCxnSpPr/>
          <p:nvPr/>
        </p:nvCxnSpPr>
        <p:spPr>
          <a:xfrm rot="10800000">
            <a:off x="2843808" y="3573016"/>
            <a:ext cx="3948980" cy="307056"/>
          </a:xfrm>
          <a:prstGeom prst="bentConnector3">
            <a:avLst>
              <a:gd name="adj1" fmla="val 99688"/>
            </a:avLst>
          </a:prstGeom>
          <a:ln w="19050">
            <a:solidFill>
              <a:schemeClr val="tx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https://static.wixstatic.com/media/c8ec01_3daa46a327b1455baa308d7f9d2a3711.jpg/v1/fill/w_1145,h_859,al_c,q_90,usm_0.66_1.00_0.01/c8ec01_3daa46a327b1455baa308d7f9d2a371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936" b="6542"/>
          <a:stretch/>
        </p:blipFill>
        <p:spPr bwMode="auto">
          <a:xfrm>
            <a:off x="6804249" y="3284984"/>
            <a:ext cx="2083618" cy="1417514"/>
          </a:xfrm>
          <a:prstGeom prst="roundRect">
            <a:avLst/>
          </a:prstGeom>
          <a:noFill/>
          <a:ln w="190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9"/>
          <p:cNvGrpSpPr/>
          <p:nvPr/>
        </p:nvGrpSpPr>
        <p:grpSpPr>
          <a:xfrm>
            <a:off x="251520" y="4929842"/>
            <a:ext cx="8712968" cy="1523494"/>
            <a:chOff x="251520" y="5229200"/>
            <a:chExt cx="8712968" cy="1523494"/>
          </a:xfrm>
        </p:grpSpPr>
        <p:sp>
          <p:nvSpPr>
            <p:cNvPr id="21" name="TextBox 20"/>
            <p:cNvSpPr txBox="1"/>
            <p:nvPr/>
          </p:nvSpPr>
          <p:spPr>
            <a:xfrm>
              <a:off x="251520" y="5264040"/>
              <a:ext cx="8712968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Ø"/>
              </a:pPr>
              <a:r>
                <a:rPr lang="ko-KR" altLang="en-US" sz="1600" dirty="0" smtClean="0"/>
                <a:t>지하주차장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지하차도</a:t>
              </a:r>
              <a:r>
                <a:rPr lang="en-US" altLang="ko-KR" sz="1600" dirty="0" smtClean="0"/>
                <a:t>, </a:t>
              </a:r>
              <a:r>
                <a:rPr lang="ko-KR" altLang="en-US" sz="1600" dirty="0" smtClean="0"/>
                <a:t>지하철 등의 전파가 닿지 않는 지하구간에서도 지상과 같은 동일한 전파 환경을 만들기 위한 관심도 증대</a:t>
              </a:r>
              <a:endParaRPr lang="en-US" altLang="ko-KR" sz="1600" dirty="0" smtClean="0"/>
            </a:p>
            <a:p>
              <a:pPr marL="285750" indent="-285750"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Ø"/>
              </a:pPr>
              <a:r>
                <a:rPr lang="ko-KR" altLang="en-US" sz="1600" dirty="0" smtClean="0"/>
                <a:t>재난이 일어났을 때 대피공간으로 활용될 수 있는 전국 터널이나 지하철</a:t>
              </a:r>
              <a:r>
                <a:rPr lang="en-US" altLang="ko-KR" sz="1600" dirty="0" smtClean="0"/>
                <a:t>,</a:t>
              </a:r>
              <a:r>
                <a:rPr lang="ko-KR" altLang="en-US" sz="1600" dirty="0" smtClean="0"/>
                <a:t> 지하공간에서 </a:t>
              </a:r>
              <a:r>
                <a:rPr lang="en-US" altLang="ko-KR" sz="1600" dirty="0" smtClean="0"/>
                <a:t>DMB</a:t>
              </a:r>
              <a:r>
                <a:rPr lang="ko-KR" altLang="en-US" sz="1600" dirty="0" smtClean="0"/>
                <a:t>이나 </a:t>
              </a:r>
              <a:r>
                <a:rPr lang="en-US" altLang="ko-KR" sz="1600" dirty="0" smtClean="0"/>
                <a:t>FM/AM </a:t>
              </a:r>
              <a:r>
                <a:rPr lang="ko-KR" altLang="en-US" sz="1600" dirty="0" smtClean="0"/>
                <a:t>라디오를 통한 재난방송 시청 및 청취 설비로 활용</a:t>
              </a:r>
              <a:endParaRPr lang="en-US" altLang="ko-KR" sz="1600" dirty="0" smtClean="0"/>
            </a:p>
            <a:p>
              <a:pPr marL="285750" indent="-285750">
                <a:spcBef>
                  <a:spcPts val="300"/>
                </a:spcBef>
                <a:spcAft>
                  <a:spcPts val="300"/>
                </a:spcAft>
                <a:buFont typeface="Wingdings" panose="05000000000000000000" pitchFamily="2" charset="2"/>
                <a:buChar char="Ø"/>
              </a:pPr>
              <a:r>
                <a:rPr lang="ko-KR" altLang="en-US" sz="1600" b="1" dirty="0"/>
                <a:t>지하재방송 관련 법령 및 기준 개정 </a:t>
              </a:r>
              <a:r>
                <a:rPr lang="ko-KR" altLang="en-US" sz="1600" b="1" dirty="0" smtClean="0"/>
                <a:t>추진됨</a:t>
              </a:r>
              <a:endParaRPr lang="ko-KR" altLang="en-US" sz="1600" dirty="0"/>
            </a:p>
          </p:txBody>
        </p:sp>
        <p:sp>
          <p:nvSpPr>
            <p:cNvPr id="2" name="직사각형 1"/>
            <p:cNvSpPr/>
            <p:nvPr/>
          </p:nvSpPr>
          <p:spPr bwMode="auto">
            <a:xfrm>
              <a:off x="301837" y="5229200"/>
              <a:ext cx="8612335" cy="1523494"/>
            </a:xfrm>
            <a:prstGeom prst="rect">
              <a:avLst/>
            </a:prstGeom>
            <a:noFill/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022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grpSp>
        <p:nvGrpSpPr>
          <p:cNvPr id="12" name="그룹 11"/>
          <p:cNvGrpSpPr/>
          <p:nvPr/>
        </p:nvGrpSpPr>
        <p:grpSpPr>
          <a:xfrm>
            <a:off x="281136" y="3213100"/>
            <a:ext cx="8640960" cy="3178140"/>
            <a:chOff x="245096" y="3343746"/>
            <a:chExt cx="8640960" cy="3178140"/>
          </a:xfrm>
        </p:grpSpPr>
        <p:sp>
          <p:nvSpPr>
            <p:cNvPr id="6" name="직사각형 5"/>
            <p:cNvSpPr/>
            <p:nvPr/>
          </p:nvSpPr>
          <p:spPr bwMode="auto">
            <a:xfrm>
              <a:off x="245096" y="3343746"/>
              <a:ext cx="8640960" cy="3178140"/>
            </a:xfrm>
            <a:prstGeom prst="rect">
              <a:avLst/>
            </a:prstGeom>
            <a:solidFill>
              <a:srgbClr val="FFFFFF">
                <a:alpha val="38823"/>
              </a:srgbClr>
            </a:solidFill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45096" y="3415630"/>
              <a:ext cx="8640960" cy="30008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400" b="1" dirty="0" smtClean="0"/>
                <a:t>제</a:t>
              </a:r>
              <a:r>
                <a:rPr lang="en-US" altLang="ko-KR" sz="1400" b="1" dirty="0" smtClean="0"/>
                <a:t>40</a:t>
              </a:r>
              <a:r>
                <a:rPr lang="ko-KR" altLang="en-US" sz="1400" b="1" dirty="0" smtClean="0"/>
                <a:t>조의</a:t>
              </a:r>
              <a:r>
                <a:rPr lang="en-US" altLang="ko-KR" sz="1400" b="1" dirty="0" smtClean="0"/>
                <a:t>3(</a:t>
              </a:r>
              <a:r>
                <a:rPr lang="ko-KR" altLang="en-US" sz="1400" b="1" dirty="0" err="1" smtClean="0"/>
                <a:t>재난방송등</a:t>
              </a:r>
              <a:r>
                <a:rPr lang="ko-KR" altLang="en-US" sz="1400" b="1" dirty="0" smtClean="0"/>
                <a:t> 수신시설의 설치</a:t>
              </a:r>
              <a:r>
                <a:rPr lang="en-US" altLang="ko-KR" sz="1400" b="1" dirty="0" smtClean="0"/>
                <a:t>)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/>
                <a:t> </a:t>
              </a:r>
              <a:r>
                <a:rPr lang="ko-KR" altLang="en-US" sz="1400" dirty="0" smtClean="0"/>
                <a:t>「</a:t>
              </a:r>
              <a:r>
                <a:rPr lang="ko-KR" altLang="en-US" sz="1400" dirty="0" err="1" smtClean="0"/>
                <a:t>도로법</a:t>
              </a:r>
              <a:r>
                <a:rPr lang="ko-KR" altLang="en-US" sz="1400" dirty="0" smtClean="0"/>
                <a:t>」 제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조제</a:t>
              </a:r>
              <a:r>
                <a:rPr lang="en-US" altLang="ko-KR" sz="1400" dirty="0" smtClean="0"/>
                <a:t>1</a:t>
              </a:r>
              <a:r>
                <a:rPr lang="ko-KR" altLang="en-US" sz="1400" dirty="0" smtClean="0"/>
                <a:t>호에 따른 도로</a:t>
              </a:r>
              <a:r>
                <a:rPr lang="en-US" altLang="ko-KR" sz="1400" dirty="0" smtClean="0"/>
                <a:t>, </a:t>
              </a:r>
              <a:r>
                <a:rPr lang="ko-KR" altLang="en-US" sz="1400" dirty="0" smtClean="0"/>
                <a:t>「</a:t>
              </a:r>
              <a:r>
                <a:rPr lang="ko-KR" altLang="en-US" sz="1400" dirty="0" err="1" smtClean="0"/>
                <a:t>도시철도법</a:t>
              </a:r>
              <a:r>
                <a:rPr lang="ko-KR" altLang="en-US" sz="1400" dirty="0" smtClean="0"/>
                <a:t>」 제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조제</a:t>
              </a:r>
              <a:r>
                <a:rPr lang="en-US" altLang="ko-KR" sz="1400" dirty="0" smtClean="0"/>
                <a:t>3</a:t>
              </a:r>
              <a:r>
                <a:rPr lang="ko-KR" altLang="en-US" sz="1400" dirty="0" smtClean="0"/>
                <a:t>호에 따른 도시철도시설 및 「</a:t>
              </a:r>
              <a:r>
                <a:rPr lang="ko-KR" altLang="en-US" sz="1400" dirty="0" err="1" smtClean="0"/>
                <a:t>철도건설법</a:t>
              </a:r>
              <a:r>
                <a:rPr lang="ko-KR" altLang="en-US" sz="1400" dirty="0" smtClean="0"/>
                <a:t>」 제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조제</a:t>
              </a:r>
              <a:r>
                <a:rPr lang="en-US" altLang="ko-KR" sz="1400" dirty="0" smtClean="0"/>
                <a:t>6</a:t>
              </a:r>
              <a:r>
                <a:rPr lang="ko-KR" altLang="en-US" sz="1400" dirty="0" smtClean="0"/>
                <a:t>호에 따른 철도시설</a:t>
              </a:r>
              <a:r>
                <a:rPr lang="en-US" altLang="ko-KR" sz="1400" dirty="0" smtClean="0"/>
                <a:t>(</a:t>
              </a:r>
              <a:r>
                <a:rPr lang="ko-KR" altLang="en-US" sz="1400" dirty="0" err="1" smtClean="0"/>
                <a:t>마목부터</a:t>
              </a:r>
              <a:r>
                <a:rPr lang="ko-KR" altLang="en-US" sz="1400" dirty="0" smtClean="0"/>
                <a:t> 사목까지의 시설은 제외한다</a:t>
              </a:r>
              <a:r>
                <a:rPr lang="en-US" altLang="ko-KR" sz="1400" dirty="0" smtClean="0"/>
                <a:t>)</a:t>
              </a:r>
              <a:r>
                <a:rPr lang="ko-KR" altLang="en-US" sz="1400" dirty="0" smtClean="0"/>
                <a:t>의 소유자</a:t>
              </a:r>
              <a:r>
                <a:rPr lang="en-US" altLang="ko-KR" sz="1400" dirty="0" smtClean="0"/>
                <a:t>·</a:t>
              </a:r>
              <a:r>
                <a:rPr lang="ko-KR" altLang="en-US" sz="1400" dirty="0" smtClean="0"/>
                <a:t>점유자</a:t>
              </a:r>
              <a:r>
                <a:rPr lang="en-US" altLang="ko-KR" sz="1400" dirty="0" smtClean="0"/>
                <a:t>·</a:t>
              </a:r>
              <a:r>
                <a:rPr lang="ko-KR" altLang="en-US" sz="1400" dirty="0" smtClean="0"/>
                <a:t>관리자는 </a:t>
              </a:r>
              <a:r>
                <a:rPr lang="ko-KR" altLang="en-US" sz="1400" b="1" dirty="0" smtClean="0"/>
                <a:t>터널 또는 지하공간 등 방송수신 장애지역</a:t>
              </a:r>
              <a:r>
                <a:rPr lang="ko-KR" altLang="en-US" sz="1400" dirty="0" smtClean="0"/>
                <a:t>에 제</a:t>
              </a:r>
              <a:r>
                <a:rPr lang="en-US" altLang="ko-KR" sz="1400" dirty="0" smtClean="0"/>
                <a:t>40</a:t>
              </a:r>
              <a:r>
                <a:rPr lang="ko-KR" altLang="en-US" sz="1400" dirty="0" smtClean="0"/>
                <a:t>조제</a:t>
              </a:r>
              <a:r>
                <a:rPr lang="en-US" altLang="ko-KR" sz="1400" dirty="0" smtClean="0"/>
                <a:t>1</a:t>
              </a:r>
              <a:r>
                <a:rPr lang="ko-KR" altLang="en-US" sz="1400" dirty="0" smtClean="0"/>
                <a:t>항에 따른 재난방송 등 및 「민방위기본법」 제</a:t>
              </a:r>
              <a:r>
                <a:rPr lang="en-US" altLang="ko-KR" sz="1400" dirty="0" smtClean="0"/>
                <a:t>33</a:t>
              </a:r>
              <a:r>
                <a:rPr lang="ko-KR" altLang="en-US" sz="1400" dirty="0" smtClean="0"/>
                <a:t>조에 따른 민방위 경보의 원활한 수신을 위하여 필요한 다음 각 호의 방송통신설비를 설치하여야 한다</a:t>
              </a:r>
              <a:r>
                <a:rPr lang="en-US" altLang="ko-KR" sz="1400" dirty="0" smtClean="0"/>
                <a:t>. </a:t>
              </a:r>
              <a:r>
                <a:rPr lang="ko-KR" altLang="en-US" sz="1400" dirty="0" smtClean="0"/>
                <a:t>이 경우 국가는 예산의 범위에서 </a:t>
              </a:r>
              <a:r>
                <a:rPr lang="ko-KR" altLang="en-US" sz="1400" b="1" dirty="0" smtClean="0"/>
                <a:t>설치에 필요한 비용의 전부 또는 일부를 보조</a:t>
              </a:r>
              <a:r>
                <a:rPr lang="ko-KR" altLang="en-US" sz="1400" dirty="0" smtClean="0"/>
                <a:t>할 수 있다</a:t>
              </a:r>
              <a:r>
                <a:rPr lang="en-US" altLang="ko-KR" sz="1400" dirty="0" smtClean="0"/>
                <a:t>.  &lt;</a:t>
              </a:r>
              <a:r>
                <a:rPr lang="ko-KR" altLang="en-US" sz="1400" dirty="0" smtClean="0"/>
                <a:t>개정 </a:t>
              </a:r>
              <a:r>
                <a:rPr lang="en-US" altLang="ko-KR" sz="1400" dirty="0" smtClean="0"/>
                <a:t>2015.12.22.&gt;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/>
                <a:t>1. </a:t>
              </a:r>
              <a:r>
                <a:rPr lang="ko-KR" altLang="en-US" sz="1400" dirty="0" smtClean="0"/>
                <a:t>「방송법」 제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조제</a:t>
              </a:r>
              <a:r>
                <a:rPr lang="en-US" altLang="ko-KR" sz="1400" dirty="0" smtClean="0"/>
                <a:t>1</a:t>
              </a:r>
              <a:r>
                <a:rPr lang="ko-KR" altLang="en-US" sz="1400" dirty="0" err="1" smtClean="0"/>
                <a:t>호나목에</a:t>
              </a:r>
              <a:r>
                <a:rPr lang="ko-KR" altLang="en-US" sz="1400" dirty="0" smtClean="0"/>
                <a:t> 따른 </a:t>
              </a:r>
              <a:r>
                <a:rPr lang="ko-KR" altLang="en-US" sz="1400" b="1" dirty="0" smtClean="0"/>
                <a:t>라디오방송의 수신에 필요한 중계설비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400" dirty="0" smtClean="0"/>
                <a:t>2. </a:t>
              </a:r>
              <a:r>
                <a:rPr lang="ko-KR" altLang="en-US" sz="1400" dirty="0" smtClean="0"/>
                <a:t>「방송법」 제</a:t>
              </a:r>
              <a:r>
                <a:rPr lang="en-US" altLang="ko-KR" sz="1400" dirty="0" smtClean="0"/>
                <a:t>2</a:t>
              </a:r>
              <a:r>
                <a:rPr lang="ko-KR" altLang="en-US" sz="1400" dirty="0" smtClean="0"/>
                <a:t>조제</a:t>
              </a:r>
              <a:r>
                <a:rPr lang="en-US" altLang="ko-KR" sz="1400" dirty="0" smtClean="0"/>
                <a:t>1</a:t>
              </a:r>
              <a:r>
                <a:rPr lang="ko-KR" altLang="en-US" sz="1400" dirty="0" err="1" smtClean="0"/>
                <a:t>호라목에</a:t>
              </a:r>
              <a:r>
                <a:rPr lang="ko-KR" altLang="en-US" sz="1400" dirty="0" smtClean="0"/>
                <a:t> 따른 </a:t>
              </a:r>
              <a:r>
                <a:rPr lang="ko-KR" altLang="en-US" sz="1400" b="1" dirty="0" smtClean="0"/>
                <a:t>이동멀티미디어방송의 수신에 필요한 중계설비</a:t>
              </a:r>
            </a:p>
            <a:p>
              <a:pPr algn="r">
                <a:lnSpc>
                  <a:spcPct val="150000"/>
                </a:lnSpc>
              </a:pPr>
              <a:r>
                <a:rPr lang="en-US" altLang="ko-KR" sz="1300" b="1" dirty="0" smtClean="0"/>
                <a:t>[</a:t>
              </a:r>
              <a:r>
                <a:rPr lang="ko-KR" altLang="en-US" sz="1300" b="1" dirty="0" smtClean="0"/>
                <a:t>신설 </a:t>
              </a:r>
              <a:r>
                <a:rPr lang="en-US" altLang="ko-KR" sz="1300" b="1" dirty="0" smtClean="0"/>
                <a:t>2014.06.3, </a:t>
              </a:r>
              <a:r>
                <a:rPr lang="ko-KR" altLang="en-US" sz="1300" b="1" dirty="0" smtClean="0"/>
                <a:t>시행 </a:t>
              </a:r>
              <a:r>
                <a:rPr lang="en-US" altLang="ko-KR" sz="1300" b="1" dirty="0" smtClean="0"/>
                <a:t>2016.06.02]</a:t>
              </a:r>
              <a:endParaRPr lang="ko-KR" altLang="en-US" sz="1300" b="1" dirty="0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611560" y="1844824"/>
            <a:ext cx="82744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ko-KR" sz="1600" dirty="0"/>
              <a:t>2014</a:t>
            </a:r>
            <a:r>
              <a:rPr lang="ko-KR" altLang="en-US" sz="1600" dirty="0"/>
              <a:t>년 </a:t>
            </a:r>
            <a:r>
              <a:rPr lang="en-US" altLang="ko-KR" sz="1600" dirty="0"/>
              <a:t>5</a:t>
            </a:r>
            <a:r>
              <a:rPr lang="ko-KR" altLang="en-US" sz="1600" dirty="0"/>
              <a:t>월 </a:t>
            </a:r>
            <a:r>
              <a:rPr lang="en-US" altLang="ko-KR" sz="1600" dirty="0"/>
              <a:t>2</a:t>
            </a:r>
            <a:r>
              <a:rPr lang="ko-KR" altLang="en-US" sz="1600" dirty="0"/>
              <a:t>일 국회본회의 </a:t>
            </a:r>
            <a:r>
              <a:rPr lang="ko-KR" altLang="en-US" sz="1600" dirty="0" smtClean="0"/>
              <a:t>통과되어</a:t>
            </a:r>
            <a:r>
              <a:rPr lang="en-US" altLang="ko-KR" sz="1600" dirty="0" smtClean="0"/>
              <a:t>,</a:t>
            </a:r>
            <a:r>
              <a:rPr lang="ko-KR" altLang="en-US" sz="1600" dirty="0" smtClean="0"/>
              <a:t> </a:t>
            </a:r>
            <a:r>
              <a:rPr lang="en-US" altLang="ko-KR" sz="1600" dirty="0"/>
              <a:t>2014</a:t>
            </a:r>
            <a:r>
              <a:rPr lang="ko-KR" altLang="en-US" sz="1600" dirty="0"/>
              <a:t>년 </a:t>
            </a:r>
            <a:r>
              <a:rPr lang="en-US" altLang="ko-KR" sz="1600" dirty="0"/>
              <a:t>6</a:t>
            </a:r>
            <a:r>
              <a:rPr lang="ko-KR" altLang="en-US" sz="1600" dirty="0"/>
              <a:t>월 </a:t>
            </a:r>
            <a:r>
              <a:rPr lang="en-US" altLang="ko-KR" sz="1600" dirty="0"/>
              <a:t>2</a:t>
            </a:r>
            <a:r>
              <a:rPr lang="ko-KR" altLang="en-US" sz="1600" dirty="0"/>
              <a:t>일 방송통신발전 기본법이 신설</a:t>
            </a:r>
            <a:r>
              <a:rPr lang="en-US" altLang="ko-KR" sz="1600" dirty="0"/>
              <a:t> </a:t>
            </a:r>
            <a:endParaRPr lang="en-US" altLang="ko-KR" sz="16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터널 또는 지하공간 등 방송수신 장애지역에 라디오방송 수신 시 필요한 중계설비와 이동멀티미디어방송</a:t>
            </a:r>
            <a:r>
              <a:rPr lang="en-US" altLang="ko-KR" sz="1600" dirty="0" smtClean="0"/>
              <a:t>(DMB) </a:t>
            </a:r>
            <a:r>
              <a:rPr lang="ko-KR" altLang="en-US" sz="1600" dirty="0" smtClean="0"/>
              <a:t>설치 </a:t>
            </a:r>
            <a:endParaRPr lang="en-US" altLang="ko-KR" sz="1600" dirty="0" smtClean="0"/>
          </a:p>
        </p:txBody>
      </p:sp>
      <p:sp>
        <p:nvSpPr>
          <p:cNvPr id="14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7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설비관련법 개정내용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(1/5)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51520" y="1412776"/>
            <a:ext cx="39837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Cyrl-AZ" altLang="ko-KR" dirty="0" smtClean="0">
                <a:solidFill>
                  <a:srgbClr val="FF0066"/>
                </a:solidFill>
                <a:latin typeface="굴림체"/>
                <a:ea typeface="굴림체"/>
              </a:rPr>
              <a:t>О</a:t>
            </a:r>
            <a:r>
              <a:rPr lang="en-US" altLang="ko-KR" dirty="0" smtClean="0">
                <a:solidFill>
                  <a:srgbClr val="FF0066"/>
                </a:solidFill>
                <a:latin typeface="굴림체"/>
                <a:ea typeface="굴림체"/>
              </a:rPr>
              <a:t> </a:t>
            </a:r>
            <a:r>
              <a:rPr lang="ko-KR" altLang="en-US" b="1" dirty="0" smtClean="0">
                <a:latin typeface="굴림체"/>
                <a:ea typeface="굴림체"/>
              </a:rPr>
              <a:t>방송통신발전 기본법</a:t>
            </a:r>
            <a:r>
              <a:rPr lang="en-US" altLang="ko-KR" b="1" dirty="0" smtClean="0">
                <a:latin typeface="굴림체"/>
                <a:ea typeface="굴림체"/>
              </a:rPr>
              <a:t>(</a:t>
            </a:r>
            <a:r>
              <a:rPr lang="ko-KR" altLang="en-US" b="1" dirty="0" smtClean="0">
                <a:latin typeface="굴림체"/>
                <a:ea typeface="굴림체"/>
              </a:rPr>
              <a:t>제</a:t>
            </a:r>
            <a:r>
              <a:rPr lang="en-US" altLang="ko-KR" b="1" dirty="0" smtClean="0">
                <a:latin typeface="굴림체"/>
                <a:ea typeface="굴림체"/>
              </a:rPr>
              <a:t>40</a:t>
            </a:r>
            <a:r>
              <a:rPr lang="ko-KR" altLang="en-US" b="1" dirty="0" smtClean="0">
                <a:latin typeface="굴림체"/>
                <a:ea typeface="굴림체"/>
              </a:rPr>
              <a:t>조의</a:t>
            </a:r>
            <a:r>
              <a:rPr lang="en-US" altLang="ko-KR" b="1" dirty="0" smtClean="0">
                <a:latin typeface="굴림체"/>
                <a:ea typeface="굴림체"/>
              </a:rPr>
              <a:t>3)</a:t>
            </a:r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248477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6</a:t>
            </a:fld>
            <a:endParaRPr lang="ko-KR" altLang="en-US" dirty="0"/>
          </a:p>
        </p:txBody>
      </p:sp>
      <p:grpSp>
        <p:nvGrpSpPr>
          <p:cNvPr id="8" name="그룹 7"/>
          <p:cNvGrpSpPr/>
          <p:nvPr/>
        </p:nvGrpSpPr>
        <p:grpSpPr>
          <a:xfrm>
            <a:off x="251520" y="3203064"/>
            <a:ext cx="8640960" cy="3251894"/>
            <a:chOff x="251520" y="3429000"/>
            <a:chExt cx="8640960" cy="3086925"/>
          </a:xfrm>
        </p:grpSpPr>
        <p:sp>
          <p:nvSpPr>
            <p:cNvPr id="6" name="직사각형 5"/>
            <p:cNvSpPr/>
            <p:nvPr/>
          </p:nvSpPr>
          <p:spPr bwMode="auto">
            <a:xfrm>
              <a:off x="251520" y="3429000"/>
              <a:ext cx="8640960" cy="3017431"/>
            </a:xfrm>
            <a:prstGeom prst="rect">
              <a:avLst/>
            </a:prstGeom>
            <a:solidFill>
              <a:srgbClr val="FFFFFF">
                <a:alpha val="38823"/>
              </a:srgbClr>
            </a:solidFill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51520" y="3462822"/>
              <a:ext cx="8640960" cy="30531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ko-KR" altLang="en-US" sz="1400" b="1" dirty="0"/>
                <a:t>제</a:t>
              </a:r>
              <a:r>
                <a:rPr lang="en-US" altLang="ko-KR" sz="1400" b="1" dirty="0"/>
                <a:t>3</a:t>
              </a:r>
              <a:r>
                <a:rPr lang="ko-KR" altLang="en-US" sz="1400" b="1" dirty="0"/>
                <a:t>조의</a:t>
              </a:r>
              <a:r>
                <a:rPr lang="en-US" altLang="ko-KR" sz="1400" b="1" dirty="0"/>
                <a:t>2(</a:t>
              </a:r>
              <a:r>
                <a:rPr lang="ko-KR" altLang="en-US" sz="1400" b="1" dirty="0"/>
                <a:t>방송 공동수신설비의 설치 등</a:t>
              </a:r>
              <a:r>
                <a:rPr lang="en-US" altLang="ko-KR" sz="1400" b="1" dirty="0"/>
                <a:t>) </a:t>
              </a:r>
              <a:endParaRPr lang="en-US" altLang="ko-KR" sz="1400" b="1" dirty="0" smtClean="0"/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dirty="0" smtClean="0"/>
                <a:t>5</a:t>
              </a:r>
              <a:r>
                <a:rPr lang="en-US" altLang="ko-KR" sz="1400" dirty="0"/>
                <a:t>. </a:t>
              </a:r>
              <a:r>
                <a:rPr lang="ko-KR" altLang="en-US" sz="1400" b="1" spc="-150" dirty="0"/>
                <a:t>장치함은 각 층</a:t>
              </a:r>
              <a:r>
                <a:rPr lang="en-US" altLang="ko-KR" sz="1400" b="1" spc="-150" dirty="0"/>
                <a:t>(</a:t>
              </a:r>
              <a:r>
                <a:rPr lang="ko-KR" altLang="en-US" sz="1400" b="1" spc="-150" dirty="0"/>
                <a:t>지하층 포함</a:t>
              </a:r>
              <a:r>
                <a:rPr lang="en-US" altLang="ko-KR" sz="1400" b="1" spc="-150" dirty="0"/>
                <a:t>)</a:t>
              </a:r>
              <a:r>
                <a:rPr lang="ko-KR" altLang="en-US" sz="1400" spc="-150" dirty="0"/>
                <a:t>에 설치되는 층 장치함과 접속할 수 있도록 설치할 것</a:t>
              </a:r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ko-KR" altLang="en-US" sz="1400" dirty="0" smtClean="0"/>
                <a:t>  ④ </a:t>
              </a:r>
              <a:r>
                <a:rPr lang="ko-KR" altLang="en-US" sz="1400" dirty="0"/>
                <a:t>층 장치함은 각 세대별 </a:t>
              </a:r>
              <a:r>
                <a:rPr lang="ko-KR" altLang="en-US" sz="1400" dirty="0" err="1"/>
                <a:t>단자함과</a:t>
              </a:r>
              <a:r>
                <a:rPr lang="ko-KR" altLang="en-US" sz="1400" dirty="0"/>
                <a:t> 접속할 수 있도록 설치하여야 한다</a:t>
              </a:r>
              <a:r>
                <a:rPr lang="en-US" altLang="ko-KR" sz="1400" dirty="0"/>
                <a:t>. </a:t>
              </a:r>
              <a:r>
                <a:rPr lang="ko-KR" altLang="en-US" sz="1400" dirty="0"/>
                <a:t>다만</a:t>
              </a:r>
              <a:r>
                <a:rPr lang="en-US" altLang="ko-KR" sz="1400" dirty="0"/>
                <a:t>, </a:t>
              </a:r>
              <a:r>
                <a:rPr lang="ko-KR" altLang="en-US" sz="1400" b="1" dirty="0"/>
                <a:t>지하층에 설치되는 층 </a:t>
              </a:r>
              <a:r>
                <a:rPr lang="ko-KR" altLang="en-US" sz="1400" b="1" dirty="0" smtClean="0"/>
                <a:t>장치</a:t>
              </a:r>
              <a:endParaRPr lang="en-US" altLang="ko-KR" sz="1400" b="1" dirty="0" smtClean="0"/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b="1" dirty="0"/>
                <a:t> </a:t>
              </a:r>
              <a:r>
                <a:rPr lang="en-US" altLang="ko-KR" sz="1400" b="1" dirty="0" smtClean="0"/>
                <a:t>    </a:t>
              </a:r>
              <a:r>
                <a:rPr lang="ko-KR" altLang="en-US" sz="1400" b="1" dirty="0" smtClean="0"/>
                <a:t>함에는 </a:t>
              </a:r>
              <a:r>
                <a:rPr lang="ko-KR" altLang="en-US" sz="1400" b="1" dirty="0"/>
                <a:t>에프엠</a:t>
              </a:r>
              <a:r>
                <a:rPr lang="en-US" altLang="ko-KR" sz="1400" b="1" dirty="0"/>
                <a:t>(FM)</a:t>
              </a:r>
              <a:r>
                <a:rPr lang="ko-KR" altLang="en-US" sz="1400" b="1" dirty="0"/>
                <a:t>라디오 및 이동멀티미디어방송을 수신할 수 있는 중계기용 무선기기를 설치</a:t>
              </a:r>
              <a:r>
                <a:rPr lang="ko-KR" altLang="en-US" sz="1400" dirty="0"/>
                <a:t>하되</a:t>
              </a:r>
              <a:r>
                <a:rPr lang="en-US" altLang="ko-KR" sz="1400" dirty="0" smtClean="0"/>
                <a:t>,</a:t>
              </a:r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</a:t>
              </a:r>
              <a:r>
                <a:rPr lang="ko-KR" altLang="en-US" sz="1400" dirty="0" smtClean="0"/>
                <a:t>옥상 </a:t>
              </a:r>
              <a:r>
                <a:rPr lang="ko-KR" altLang="en-US" sz="1400" dirty="0"/>
                <a:t>등의 수신안테나와 연결하여야 한다</a:t>
              </a:r>
              <a:r>
                <a:rPr lang="en-US" altLang="ko-KR" sz="1400" dirty="0"/>
                <a:t>.</a:t>
              </a:r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dirty="0" smtClean="0"/>
                <a:t>  ⑤ </a:t>
              </a:r>
              <a:r>
                <a:rPr lang="ko-KR" altLang="en-US" sz="1400" dirty="0"/>
                <a:t>각 세대별 </a:t>
              </a:r>
              <a:r>
                <a:rPr lang="ko-KR" altLang="en-US" sz="1400" dirty="0" err="1"/>
                <a:t>단자함에는</a:t>
              </a:r>
              <a:r>
                <a:rPr lang="ko-KR" altLang="en-US" sz="1400" dirty="0"/>
                <a:t> 층 장치함으로부터 </a:t>
              </a:r>
              <a:r>
                <a:rPr lang="ko-KR" altLang="en-US" sz="1400" dirty="0" err="1"/>
                <a:t>인입되는</a:t>
              </a:r>
              <a:r>
                <a:rPr lang="ko-KR" altLang="en-US" sz="1400" dirty="0"/>
                <a:t> </a:t>
              </a:r>
              <a:r>
                <a:rPr lang="ko-KR" altLang="en-US" sz="1400" dirty="0" err="1"/>
                <a:t>지상파방송</a:t>
              </a:r>
              <a:r>
                <a:rPr lang="en-US" altLang="ko-KR" sz="1400" dirty="0"/>
                <a:t>, </a:t>
              </a:r>
              <a:r>
                <a:rPr lang="ko-KR" altLang="en-US" sz="1400" dirty="0"/>
                <a:t>위성방송 및 종합유선방송을 각각 </a:t>
              </a:r>
              <a:endParaRPr lang="en-US" altLang="ko-KR" sz="1400" dirty="0" smtClean="0"/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</a:t>
              </a:r>
              <a:r>
                <a:rPr lang="ko-KR" altLang="en-US" sz="1400" dirty="0" smtClean="0"/>
                <a:t>수신</a:t>
              </a:r>
              <a:r>
                <a:rPr lang="en-US" altLang="ko-KR" sz="1400" dirty="0"/>
                <a:t> </a:t>
              </a:r>
              <a:r>
                <a:rPr lang="ko-KR" altLang="en-US" sz="1400" dirty="0" smtClean="0"/>
                <a:t>할 </a:t>
              </a:r>
              <a:r>
                <a:rPr lang="ko-KR" altLang="en-US" sz="1400" dirty="0"/>
                <a:t>수 있도록 선로를 설치하여야 하며</a:t>
              </a:r>
              <a:r>
                <a:rPr lang="en-US" altLang="ko-KR" sz="1400" dirty="0"/>
                <a:t>, </a:t>
              </a:r>
              <a:r>
                <a:rPr lang="ko-KR" altLang="en-US" sz="1400" dirty="0"/>
                <a:t>그 선로에는 출력단자의 </a:t>
              </a:r>
              <a:r>
                <a:rPr lang="ko-KR" altLang="en-US" sz="1400" dirty="0" err="1"/>
                <a:t>임피던스가</a:t>
              </a:r>
              <a:r>
                <a:rPr lang="ko-KR" altLang="en-US" sz="1400" dirty="0"/>
                <a:t> </a:t>
              </a:r>
              <a:r>
                <a:rPr lang="en-US" altLang="ko-KR" sz="1400" dirty="0"/>
                <a:t>75Ω</a:t>
              </a:r>
              <a:r>
                <a:rPr lang="ko-KR" altLang="en-US" sz="1400" dirty="0"/>
                <a:t>인 분배기 및 </a:t>
              </a:r>
              <a:endParaRPr lang="en-US" altLang="ko-KR" sz="1400" dirty="0" smtClean="0"/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</a:t>
              </a:r>
              <a:r>
                <a:rPr lang="ko-KR" altLang="en-US" sz="1400" dirty="0" smtClean="0"/>
                <a:t>직렬단자를 </a:t>
              </a:r>
              <a:r>
                <a:rPr lang="ko-KR" altLang="en-US" sz="1400" dirty="0"/>
                <a:t>설치하여야 한다</a:t>
              </a:r>
              <a:r>
                <a:rPr lang="en-US" altLang="ko-KR" sz="1400" dirty="0"/>
                <a:t>. </a:t>
              </a:r>
              <a:r>
                <a:rPr lang="ko-KR" altLang="en-US" sz="1400" dirty="0"/>
                <a:t>다만</a:t>
              </a:r>
              <a:r>
                <a:rPr lang="en-US" altLang="ko-KR" sz="1400" dirty="0"/>
                <a:t>, </a:t>
              </a:r>
              <a:r>
                <a:rPr lang="ko-KR" altLang="en-US" sz="1400" dirty="0"/>
                <a:t>각 세대별 </a:t>
              </a:r>
              <a:r>
                <a:rPr lang="ko-KR" altLang="en-US" sz="1400" dirty="0" err="1"/>
                <a:t>단자함에는</a:t>
              </a:r>
              <a:r>
                <a:rPr lang="ko-KR" altLang="en-US" sz="1400" dirty="0"/>
                <a:t> 중계기용 무선기기 설치를 제외한다</a:t>
              </a:r>
              <a:r>
                <a:rPr lang="en-US" altLang="ko-KR" sz="1400" dirty="0"/>
                <a:t>.</a:t>
              </a:r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dirty="0" smtClean="0"/>
                <a:t>  ⑥ </a:t>
              </a:r>
              <a:r>
                <a:rPr lang="ko-KR" altLang="en-US" sz="1400" dirty="0"/>
                <a:t>제</a:t>
              </a:r>
              <a:r>
                <a:rPr lang="en-US" altLang="ko-KR" sz="1400" dirty="0"/>
                <a:t>1</a:t>
              </a:r>
              <a:r>
                <a:rPr lang="ko-KR" altLang="en-US" sz="1400" dirty="0"/>
                <a:t>항부터 제</a:t>
              </a:r>
              <a:r>
                <a:rPr lang="en-US" altLang="ko-KR" sz="1400" dirty="0"/>
                <a:t>5</a:t>
              </a:r>
              <a:r>
                <a:rPr lang="ko-KR" altLang="en-US" sz="1400" dirty="0"/>
                <a:t>항까지의 설치기준은 「방송통신발전기본법」제</a:t>
              </a:r>
              <a:r>
                <a:rPr lang="en-US" altLang="ko-KR" sz="1400" dirty="0"/>
                <a:t>28</a:t>
              </a:r>
              <a:r>
                <a:rPr lang="ko-KR" altLang="en-US" sz="1400" dirty="0"/>
                <a:t>조</a:t>
              </a:r>
              <a:r>
                <a:rPr lang="en-US" altLang="ko-KR" sz="1400" dirty="0"/>
                <a:t>, </a:t>
              </a:r>
              <a:r>
                <a:rPr lang="ko-KR" altLang="en-US" sz="1400" dirty="0"/>
                <a:t>「</a:t>
              </a:r>
              <a:r>
                <a:rPr lang="ko-KR" altLang="en-US" sz="1400" dirty="0" err="1"/>
                <a:t>전파법</a:t>
              </a:r>
              <a:r>
                <a:rPr lang="ko-KR" altLang="en-US" sz="1400" dirty="0"/>
                <a:t>」제</a:t>
              </a:r>
              <a:r>
                <a:rPr lang="en-US" altLang="ko-KR" sz="1400" dirty="0"/>
                <a:t>45</a:t>
              </a:r>
              <a:r>
                <a:rPr lang="ko-KR" altLang="en-US" sz="1400" dirty="0"/>
                <a:t>조 및 「</a:t>
              </a:r>
              <a:r>
                <a:rPr lang="ko-KR" altLang="en-US" sz="1400" dirty="0" smtClean="0"/>
                <a:t>전기사업법</a:t>
              </a:r>
              <a:endParaRPr lang="en-US" altLang="ko-KR" sz="1400" dirty="0" smtClean="0"/>
            </a:p>
            <a:p>
              <a:pPr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</a:t>
              </a:r>
              <a:r>
                <a:rPr lang="ko-KR" altLang="en-US" sz="1400" dirty="0" smtClean="0"/>
                <a:t> 시행령」 제</a:t>
              </a:r>
              <a:r>
                <a:rPr lang="en-US" altLang="ko-KR" sz="1400" dirty="0" smtClean="0"/>
                <a:t>43</a:t>
              </a:r>
              <a:r>
                <a:rPr lang="ko-KR" altLang="en-US" sz="1400" dirty="0" smtClean="0"/>
                <a:t>조의 기술기준에 적합하여야 한다</a:t>
              </a:r>
              <a:r>
                <a:rPr lang="en-US" altLang="ko-KR" sz="1400" dirty="0" smtClean="0"/>
                <a:t>.</a:t>
              </a:r>
            </a:p>
            <a:p>
              <a:pPr algn="r">
                <a:spcBef>
                  <a:spcPts val="300"/>
                </a:spcBef>
                <a:spcAft>
                  <a:spcPts val="300"/>
                </a:spcAft>
              </a:pPr>
              <a:r>
                <a:rPr lang="en-US" altLang="ko-KR" sz="1300" b="1" dirty="0"/>
                <a:t>[</a:t>
              </a:r>
              <a:r>
                <a:rPr lang="ko-KR" altLang="en-US" sz="1300" b="1" dirty="0"/>
                <a:t>신설 </a:t>
              </a:r>
              <a:r>
                <a:rPr lang="en-US" altLang="ko-KR" sz="1300" b="1" dirty="0"/>
                <a:t>2015.08.05, </a:t>
              </a:r>
              <a:r>
                <a:rPr lang="ko-KR" altLang="en-US" sz="1300" b="1" dirty="0" err="1"/>
                <a:t>미래창조과학부고시</a:t>
              </a:r>
              <a:r>
                <a:rPr lang="ko-KR" altLang="en-US" sz="1300" b="1" dirty="0"/>
                <a:t> 제</a:t>
              </a:r>
              <a:r>
                <a:rPr lang="en-US" altLang="ko-KR" sz="1300" b="1" dirty="0"/>
                <a:t>2015-55</a:t>
              </a:r>
              <a:r>
                <a:rPr lang="ko-KR" altLang="en-US" sz="1300" b="1" dirty="0"/>
                <a:t>호</a:t>
              </a:r>
              <a:r>
                <a:rPr lang="en-US" altLang="ko-KR" sz="1300" b="1" dirty="0" smtClean="0"/>
                <a:t>]</a:t>
              </a:r>
              <a:endParaRPr lang="ko-KR" altLang="en-US" sz="1300" b="1" dirty="0"/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611560" y="1772816"/>
            <a:ext cx="8280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방송 공동수신설비의 설치기준 관한 고시에서는 지하층 에프엠</a:t>
            </a:r>
            <a:r>
              <a:rPr lang="en-US" altLang="ko-KR" sz="1600" dirty="0" smtClean="0"/>
              <a:t>(FM)</a:t>
            </a:r>
            <a:r>
              <a:rPr lang="ko-KR" altLang="en-US" sz="1600" dirty="0" smtClean="0"/>
              <a:t>라디오 및 이동멀티미디어방송</a:t>
            </a:r>
            <a:r>
              <a:rPr lang="en-US" altLang="ko-KR" sz="1600" dirty="0" smtClean="0"/>
              <a:t>(DMB)</a:t>
            </a:r>
            <a:r>
              <a:rPr lang="ko-KR" altLang="en-US" sz="1600" dirty="0" smtClean="0"/>
              <a:t>을 수신할 수 있는 중계기용 무선기기 설치 기준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마</a:t>
            </a:r>
            <a:r>
              <a:rPr lang="ko-KR" altLang="en-US" sz="1600" dirty="0"/>
              <a:t>련</a:t>
            </a:r>
            <a:endParaRPr lang="en-US" altLang="ko-KR" sz="1600" dirty="0" smtClean="0"/>
          </a:p>
        </p:txBody>
      </p:sp>
      <p:sp>
        <p:nvSpPr>
          <p:cNvPr id="14" name="직사각형 13"/>
          <p:cNvSpPr/>
          <p:nvPr/>
        </p:nvSpPr>
        <p:spPr>
          <a:xfrm>
            <a:off x="251520" y="1393959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Cyrl-AZ" altLang="ko-KR" dirty="0">
                <a:solidFill>
                  <a:srgbClr val="FF0066"/>
                </a:solidFill>
                <a:latin typeface="굴림체"/>
                <a:ea typeface="굴림체"/>
              </a:rPr>
              <a:t>О</a:t>
            </a:r>
            <a:r>
              <a:rPr lang="en-US" altLang="ko-KR" dirty="0">
                <a:solidFill>
                  <a:srgbClr val="FF0066"/>
                </a:solidFill>
                <a:latin typeface="굴림체"/>
                <a:ea typeface="굴림체"/>
              </a:rPr>
              <a:t> </a:t>
            </a:r>
            <a:r>
              <a:rPr lang="ko-KR" altLang="en-US" b="1" dirty="0" smtClean="0">
                <a:latin typeface="굴림체"/>
                <a:ea typeface="굴림체"/>
              </a:rPr>
              <a:t>방송 공동수신설비의 설치기준</a:t>
            </a:r>
            <a:r>
              <a:rPr lang="en-US" altLang="ko-KR" b="1" dirty="0" smtClean="0">
                <a:latin typeface="굴림체"/>
                <a:ea typeface="굴림체"/>
              </a:rPr>
              <a:t>(</a:t>
            </a:r>
            <a:r>
              <a:rPr lang="ko-KR" altLang="en-US" b="1" dirty="0" smtClean="0">
                <a:latin typeface="굴림체"/>
                <a:ea typeface="굴림체"/>
              </a:rPr>
              <a:t>제</a:t>
            </a:r>
            <a:r>
              <a:rPr lang="en-US" altLang="ko-KR" b="1" dirty="0" smtClean="0">
                <a:latin typeface="굴림체"/>
                <a:ea typeface="굴림체"/>
              </a:rPr>
              <a:t>3</a:t>
            </a:r>
            <a:r>
              <a:rPr lang="ko-KR" altLang="en-US" b="1" dirty="0" smtClean="0">
                <a:latin typeface="굴림체"/>
                <a:ea typeface="굴림체"/>
              </a:rPr>
              <a:t>조의</a:t>
            </a:r>
            <a:r>
              <a:rPr lang="en-US" altLang="ko-KR" b="1" dirty="0" smtClean="0">
                <a:latin typeface="굴림체"/>
                <a:ea typeface="굴림체"/>
              </a:rPr>
              <a:t>2)</a:t>
            </a:r>
            <a:r>
              <a:rPr lang="ko-KR" altLang="en-US" b="1" dirty="0" smtClean="0">
                <a:latin typeface="굴림체"/>
                <a:ea typeface="굴림체"/>
              </a:rPr>
              <a:t> </a:t>
            </a:r>
            <a:endParaRPr lang="ko-KR" altLang="en-US" b="1" dirty="0"/>
          </a:p>
        </p:txBody>
      </p:sp>
      <p:sp>
        <p:nvSpPr>
          <p:cNvPr id="15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5104" y="82103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endParaRPr lang="ko-KR" altLang="en-US" sz="2000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7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설비관련법</a:t>
            </a:r>
            <a:r>
              <a:rPr lang="en-US" altLang="ko-KR" sz="2000" dirty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개정내용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(2/5)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119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7</a:t>
            </a:fld>
            <a:endParaRPr lang="ko-KR" altLang="en-US" dirty="0"/>
          </a:p>
        </p:txBody>
      </p:sp>
      <p:sp>
        <p:nvSpPr>
          <p:cNvPr id="5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5104" y="82103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endParaRPr lang="ko-KR" altLang="en-US" sz="2000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설비관련법</a:t>
            </a:r>
            <a:r>
              <a:rPr lang="en-US" altLang="ko-KR" sz="2000" dirty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개정내용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(3/5)</a:t>
            </a:r>
            <a:endParaRPr lang="ko-KR" altLang="en-US" sz="105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20" y="1393959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Cyrl-AZ" altLang="ko-KR" dirty="0">
                <a:solidFill>
                  <a:srgbClr val="FF0066"/>
                </a:solidFill>
                <a:latin typeface="굴림체"/>
                <a:ea typeface="굴림체"/>
              </a:rPr>
              <a:t>О</a:t>
            </a:r>
            <a:r>
              <a:rPr lang="en-US" altLang="ko-KR" dirty="0">
                <a:solidFill>
                  <a:srgbClr val="FF0066"/>
                </a:solidFill>
                <a:latin typeface="굴림체"/>
                <a:ea typeface="굴림체"/>
              </a:rPr>
              <a:t> </a:t>
            </a:r>
            <a:r>
              <a:rPr lang="ko-KR" altLang="en-US" b="1" dirty="0" smtClean="0">
                <a:latin typeface="굴림체"/>
                <a:ea typeface="굴림체"/>
              </a:rPr>
              <a:t>화재예방</a:t>
            </a:r>
            <a:r>
              <a:rPr lang="en-US" altLang="ko-KR" b="1" dirty="0" smtClean="0">
                <a:latin typeface="굴림체"/>
                <a:ea typeface="굴림체"/>
              </a:rPr>
              <a:t>, </a:t>
            </a:r>
            <a:r>
              <a:rPr lang="ko-KR" altLang="en-US" b="1" dirty="0" smtClean="0">
                <a:latin typeface="굴림체"/>
                <a:ea typeface="굴림체"/>
              </a:rPr>
              <a:t>소방시설 설치</a:t>
            </a:r>
            <a:r>
              <a:rPr lang="ko-KR" altLang="en-US" b="1" dirty="0" smtClean="0">
                <a:latin typeface="+mn-ea"/>
              </a:rPr>
              <a:t>∙</a:t>
            </a:r>
            <a:r>
              <a:rPr lang="ko-KR" altLang="en-US" b="1" dirty="0" smtClean="0">
                <a:latin typeface="굴림체"/>
                <a:ea typeface="굴림체"/>
              </a:rPr>
              <a:t> 유지 및 안전관리에 관한 법률 시행령</a:t>
            </a:r>
            <a:r>
              <a:rPr lang="en-US" altLang="ko-KR" b="1" dirty="0" smtClean="0">
                <a:latin typeface="굴림체"/>
                <a:ea typeface="굴림체"/>
              </a:rPr>
              <a:t>[</a:t>
            </a:r>
            <a:r>
              <a:rPr lang="ko-KR" altLang="en-US" b="1" dirty="0" smtClean="0">
                <a:latin typeface="굴림체"/>
                <a:ea typeface="굴림체"/>
              </a:rPr>
              <a:t>별표 </a:t>
            </a:r>
            <a:r>
              <a:rPr lang="en-US" altLang="ko-KR" b="1" dirty="0" smtClean="0">
                <a:latin typeface="굴림체"/>
                <a:ea typeface="굴림체"/>
              </a:rPr>
              <a:t>5]</a:t>
            </a:r>
            <a:endParaRPr lang="ko-KR" altLang="en-US" b="1" dirty="0"/>
          </a:p>
        </p:txBody>
      </p:sp>
      <p:grpSp>
        <p:nvGrpSpPr>
          <p:cNvPr id="10" name="그룹 9"/>
          <p:cNvGrpSpPr/>
          <p:nvPr/>
        </p:nvGrpSpPr>
        <p:grpSpPr>
          <a:xfrm>
            <a:off x="251520" y="3203064"/>
            <a:ext cx="8640960" cy="3178686"/>
            <a:chOff x="251520" y="3429000"/>
            <a:chExt cx="8640960" cy="3017431"/>
          </a:xfrm>
        </p:grpSpPr>
        <p:sp>
          <p:nvSpPr>
            <p:cNvPr id="11" name="직사각형 10"/>
            <p:cNvSpPr/>
            <p:nvPr/>
          </p:nvSpPr>
          <p:spPr bwMode="auto">
            <a:xfrm>
              <a:off x="251520" y="3429000"/>
              <a:ext cx="8640960" cy="3017431"/>
            </a:xfrm>
            <a:prstGeom prst="rect">
              <a:avLst/>
            </a:prstGeom>
            <a:solidFill>
              <a:srgbClr val="FFFFFF">
                <a:alpha val="38823"/>
              </a:srgbClr>
            </a:solidFill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51520" y="3460731"/>
              <a:ext cx="8640960" cy="28485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fontAlgn="base">
                <a:lnSpc>
                  <a:spcPct val="150000"/>
                </a:lnSpc>
              </a:pPr>
              <a:r>
                <a:rPr lang="ko-KR" altLang="en-US" sz="1400" dirty="0" smtClean="0">
                  <a:latin typeface="+mn-ea"/>
                </a:rPr>
                <a:t>마</a:t>
              </a:r>
              <a:r>
                <a:rPr lang="en-US" altLang="ko-KR" sz="1400" dirty="0">
                  <a:latin typeface="+mn-ea"/>
                </a:rPr>
                <a:t>. </a:t>
              </a:r>
              <a:r>
                <a:rPr lang="ko-KR" altLang="en-US" sz="1400" dirty="0">
                  <a:latin typeface="+mn-ea"/>
                </a:rPr>
                <a:t>무선통신보조설비를 설치하여야 하는 특정소방대상물</a:t>
              </a:r>
              <a:r>
                <a:rPr lang="en-US" altLang="ko-KR" sz="1400" dirty="0">
                  <a:latin typeface="+mn-ea"/>
                </a:rPr>
                <a:t>(</a:t>
              </a:r>
              <a:r>
                <a:rPr lang="ko-KR" altLang="en-US" sz="1400" dirty="0">
                  <a:latin typeface="+mn-ea"/>
                </a:rPr>
                <a:t>위험물 저장 및 처리 시설 중 가스시설은 제외한다</a:t>
              </a:r>
              <a:r>
                <a:rPr lang="en-US" altLang="ko-KR" sz="1400" dirty="0">
                  <a:latin typeface="+mn-ea"/>
                </a:rPr>
                <a:t>)</a:t>
              </a:r>
              <a:r>
                <a:rPr lang="ko-KR" altLang="en-US" sz="1400" dirty="0">
                  <a:latin typeface="+mn-ea"/>
                </a:rPr>
                <a:t>은 다음의 어느 하나와 같다</a:t>
              </a:r>
              <a:r>
                <a:rPr lang="en-US" altLang="ko-KR" sz="1400" dirty="0">
                  <a:latin typeface="+mn-ea"/>
                </a:rPr>
                <a:t>.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400" dirty="0" smtClean="0">
                  <a:latin typeface="+mn-ea"/>
                </a:rPr>
                <a:t>   </a:t>
              </a:r>
              <a:r>
                <a:rPr lang="en-US" altLang="ko-KR" sz="1400" b="1" dirty="0" smtClean="0">
                  <a:latin typeface="+mn-ea"/>
                </a:rPr>
                <a:t>1</a:t>
              </a:r>
              <a:r>
                <a:rPr lang="en-US" altLang="ko-KR" sz="1400" b="1" dirty="0">
                  <a:latin typeface="+mn-ea"/>
                </a:rPr>
                <a:t>) </a:t>
              </a:r>
              <a:r>
                <a:rPr lang="ko-KR" altLang="en-US" sz="1400" b="1" dirty="0">
                  <a:latin typeface="+mn-ea"/>
                </a:rPr>
                <a:t>지하가</a:t>
              </a:r>
              <a:r>
                <a:rPr lang="en-US" altLang="ko-KR" sz="1400" b="1" dirty="0">
                  <a:latin typeface="+mn-ea"/>
                </a:rPr>
                <a:t>(</a:t>
              </a:r>
              <a:r>
                <a:rPr lang="ko-KR" altLang="en-US" sz="1400" b="1" dirty="0">
                  <a:latin typeface="+mn-ea"/>
                </a:rPr>
                <a:t>터널은 제외한다</a:t>
              </a:r>
              <a:r>
                <a:rPr lang="en-US" altLang="ko-KR" sz="1400" b="1" dirty="0">
                  <a:latin typeface="+mn-ea"/>
                </a:rPr>
                <a:t>)</a:t>
              </a:r>
              <a:r>
                <a:rPr lang="ko-KR" altLang="en-US" sz="1400" b="1" dirty="0">
                  <a:latin typeface="+mn-ea"/>
                </a:rPr>
                <a:t>로서 연면적 </a:t>
              </a:r>
              <a:r>
                <a:rPr lang="en-US" altLang="ko-KR" sz="1400" b="1" dirty="0">
                  <a:latin typeface="+mn-ea"/>
                </a:rPr>
                <a:t>1</a:t>
              </a:r>
              <a:r>
                <a:rPr lang="ko-KR" altLang="en-US" sz="1400" b="1" dirty="0">
                  <a:latin typeface="+mn-ea"/>
                </a:rPr>
                <a:t>천㎡ 이상인 것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400" dirty="0" smtClean="0">
                  <a:latin typeface="+mn-ea"/>
                </a:rPr>
                <a:t>   </a:t>
              </a:r>
              <a:r>
                <a:rPr lang="en-US" altLang="ko-KR" sz="1400" b="1" dirty="0" smtClean="0">
                  <a:latin typeface="+mn-ea"/>
                </a:rPr>
                <a:t>2</a:t>
              </a:r>
              <a:r>
                <a:rPr lang="en-US" altLang="ko-KR" sz="1400" b="1" dirty="0">
                  <a:latin typeface="+mn-ea"/>
                </a:rPr>
                <a:t>) </a:t>
              </a:r>
              <a:r>
                <a:rPr lang="ko-KR" altLang="en-US" sz="1400" b="1" dirty="0">
                  <a:latin typeface="+mn-ea"/>
                </a:rPr>
                <a:t>지하층의 바닥면적의 합계가 </a:t>
              </a:r>
              <a:r>
                <a:rPr lang="en-US" altLang="ko-KR" sz="1400" b="1" dirty="0">
                  <a:latin typeface="+mn-ea"/>
                </a:rPr>
                <a:t>3</a:t>
              </a:r>
              <a:r>
                <a:rPr lang="ko-KR" altLang="en-US" sz="1400" b="1" dirty="0">
                  <a:latin typeface="+mn-ea"/>
                </a:rPr>
                <a:t>천㎡ 이상인 것 또는 지하층의 층수가 </a:t>
              </a:r>
              <a:r>
                <a:rPr lang="en-US" altLang="ko-KR" sz="1400" b="1" dirty="0">
                  <a:latin typeface="+mn-ea"/>
                </a:rPr>
                <a:t>3</a:t>
              </a:r>
              <a:r>
                <a:rPr lang="ko-KR" altLang="en-US" sz="1400" b="1" dirty="0">
                  <a:latin typeface="+mn-ea"/>
                </a:rPr>
                <a:t>층 이상이고 지하층의 </a:t>
              </a:r>
              <a:r>
                <a:rPr lang="ko-KR" altLang="en-US" sz="1400" b="1" dirty="0" smtClean="0">
                  <a:latin typeface="+mn-ea"/>
                </a:rPr>
                <a:t>바닥 </a:t>
              </a:r>
              <a:endParaRPr lang="en-US" altLang="ko-KR" sz="1400" b="1" dirty="0" smtClean="0">
                <a:latin typeface="+mn-ea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400" b="1" dirty="0">
                  <a:latin typeface="+mn-ea"/>
                </a:rPr>
                <a:t> </a:t>
              </a:r>
              <a:r>
                <a:rPr lang="en-US" altLang="ko-KR" sz="1400" b="1" dirty="0" smtClean="0">
                  <a:latin typeface="+mn-ea"/>
                </a:rPr>
                <a:t>     </a:t>
              </a:r>
              <a:r>
                <a:rPr lang="ko-KR" altLang="en-US" sz="1400" b="1" dirty="0" smtClean="0">
                  <a:latin typeface="+mn-ea"/>
                </a:rPr>
                <a:t>면적의 </a:t>
              </a:r>
              <a:r>
                <a:rPr lang="ko-KR" altLang="en-US" sz="1400" b="1" dirty="0">
                  <a:latin typeface="+mn-ea"/>
                </a:rPr>
                <a:t>합계가 </a:t>
              </a:r>
              <a:r>
                <a:rPr lang="en-US" altLang="ko-KR" sz="1400" b="1" dirty="0">
                  <a:latin typeface="+mn-ea"/>
                </a:rPr>
                <a:t>1</a:t>
              </a:r>
              <a:r>
                <a:rPr lang="ko-KR" altLang="en-US" sz="1400" b="1" dirty="0">
                  <a:latin typeface="+mn-ea"/>
                </a:rPr>
                <a:t>천㎡ 이상인 것은 지하층의 모든 층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400" b="1" dirty="0" smtClean="0">
                  <a:latin typeface="+mn-ea"/>
                </a:rPr>
                <a:t>   3</a:t>
              </a:r>
              <a:r>
                <a:rPr lang="en-US" altLang="ko-KR" sz="1400" b="1" dirty="0">
                  <a:latin typeface="+mn-ea"/>
                </a:rPr>
                <a:t>) </a:t>
              </a:r>
              <a:r>
                <a:rPr lang="ko-KR" altLang="en-US" sz="1400" b="1" dirty="0">
                  <a:latin typeface="+mn-ea"/>
                </a:rPr>
                <a:t>지하가 중 터널로서 길이가 </a:t>
              </a:r>
              <a:r>
                <a:rPr lang="en-US" altLang="ko-KR" sz="1400" b="1" dirty="0">
                  <a:latin typeface="+mn-ea"/>
                </a:rPr>
                <a:t>500m </a:t>
              </a:r>
              <a:r>
                <a:rPr lang="ko-KR" altLang="en-US" sz="1400" b="1" dirty="0">
                  <a:latin typeface="+mn-ea"/>
                </a:rPr>
                <a:t>이상인 것</a:t>
              </a:r>
            </a:p>
            <a:p>
              <a:pPr fontAlgn="base">
                <a:lnSpc>
                  <a:spcPct val="150000"/>
                </a:lnSpc>
              </a:pPr>
              <a:r>
                <a:rPr lang="en-US" altLang="ko-KR" sz="1400" dirty="0" smtClean="0">
                  <a:latin typeface="+mn-ea"/>
                </a:rPr>
                <a:t>   4</a:t>
              </a:r>
              <a:r>
                <a:rPr lang="en-US" altLang="ko-KR" sz="1400" dirty="0">
                  <a:latin typeface="+mn-ea"/>
                </a:rPr>
                <a:t>) </a:t>
              </a:r>
              <a:r>
                <a:rPr lang="ko-KR" altLang="en-US" sz="1400" dirty="0">
                  <a:latin typeface="+mn-ea"/>
                </a:rPr>
                <a:t>「국토의 계획 및 이용에 관한 법률」 제</a:t>
              </a:r>
              <a:r>
                <a:rPr lang="en-US" altLang="ko-KR" sz="1400" dirty="0">
                  <a:latin typeface="+mn-ea"/>
                </a:rPr>
                <a:t>2</a:t>
              </a:r>
              <a:r>
                <a:rPr lang="ko-KR" altLang="en-US" sz="1400" dirty="0">
                  <a:latin typeface="+mn-ea"/>
                </a:rPr>
                <a:t>조제</a:t>
              </a:r>
              <a:r>
                <a:rPr lang="en-US" altLang="ko-KR" sz="1400" dirty="0">
                  <a:latin typeface="+mn-ea"/>
                </a:rPr>
                <a:t>9</a:t>
              </a:r>
              <a:r>
                <a:rPr lang="ko-KR" altLang="en-US" sz="1400" dirty="0">
                  <a:latin typeface="+mn-ea"/>
                </a:rPr>
                <a:t>호에 따른 </a:t>
              </a:r>
              <a:r>
                <a:rPr lang="ko-KR" altLang="en-US" sz="1400" dirty="0" err="1">
                  <a:latin typeface="+mn-ea"/>
                </a:rPr>
                <a:t>공동구</a:t>
              </a:r>
              <a:endParaRPr lang="ko-KR" altLang="en-US" sz="1400" dirty="0">
                <a:latin typeface="+mn-ea"/>
              </a:endParaRPr>
            </a:p>
            <a:p>
              <a:pPr fontAlgn="base">
                <a:lnSpc>
                  <a:spcPct val="150000"/>
                </a:lnSpc>
              </a:pPr>
              <a:r>
                <a:rPr lang="en-US" altLang="ko-KR" sz="1400" dirty="0" smtClean="0">
                  <a:latin typeface="+mn-ea"/>
                </a:rPr>
                <a:t>   5</a:t>
              </a:r>
              <a:r>
                <a:rPr lang="en-US" altLang="ko-KR" sz="1400" dirty="0">
                  <a:latin typeface="+mn-ea"/>
                </a:rPr>
                <a:t>) </a:t>
              </a:r>
              <a:r>
                <a:rPr lang="ko-KR" altLang="en-US" sz="1400" dirty="0">
                  <a:latin typeface="+mn-ea"/>
                </a:rPr>
                <a:t>층수가 </a:t>
              </a:r>
              <a:r>
                <a:rPr lang="en-US" altLang="ko-KR" sz="1400" dirty="0">
                  <a:latin typeface="+mn-ea"/>
                </a:rPr>
                <a:t>30</a:t>
              </a:r>
              <a:r>
                <a:rPr lang="ko-KR" altLang="en-US" sz="1400" dirty="0">
                  <a:latin typeface="+mn-ea"/>
                </a:rPr>
                <a:t>층 이상인 것으로서 </a:t>
              </a:r>
              <a:r>
                <a:rPr lang="en-US" altLang="ko-KR" sz="1400" dirty="0">
                  <a:latin typeface="+mn-ea"/>
                </a:rPr>
                <a:t>16</a:t>
              </a:r>
              <a:r>
                <a:rPr lang="ko-KR" altLang="en-US" sz="1400" dirty="0">
                  <a:latin typeface="+mn-ea"/>
                </a:rPr>
                <a:t>층 이상 부분의 모든 층</a:t>
              </a:r>
            </a:p>
            <a:p>
              <a:pPr fontAlgn="base">
                <a:lnSpc>
                  <a:spcPct val="150000"/>
                </a:lnSpc>
              </a:pPr>
              <a:r>
                <a:rPr lang="ko-KR" altLang="en-US" sz="1400" dirty="0">
                  <a:latin typeface="+mn-ea"/>
                </a:rPr>
                <a:t>바</a:t>
              </a:r>
              <a:r>
                <a:rPr lang="en-US" altLang="ko-KR" sz="1400" dirty="0">
                  <a:latin typeface="+mn-ea"/>
                </a:rPr>
                <a:t>. </a:t>
              </a:r>
              <a:r>
                <a:rPr lang="ko-KR" altLang="en-US" sz="1400" dirty="0">
                  <a:latin typeface="+mn-ea"/>
                </a:rPr>
                <a:t>연소방지설비는 </a:t>
              </a:r>
              <a:r>
                <a:rPr lang="ko-KR" altLang="en-US" sz="1400" dirty="0" err="1">
                  <a:latin typeface="+mn-ea"/>
                </a:rPr>
                <a:t>지하구</a:t>
              </a:r>
              <a:r>
                <a:rPr lang="en-US" altLang="ko-KR" sz="1400" dirty="0">
                  <a:latin typeface="+mn-ea"/>
                </a:rPr>
                <a:t>(</a:t>
              </a:r>
              <a:r>
                <a:rPr lang="ko-KR" altLang="en-US" sz="1400" dirty="0">
                  <a:latin typeface="+mn-ea"/>
                </a:rPr>
                <a:t>전력 또는 통신사업용인 것만 해당한다</a:t>
              </a:r>
              <a:r>
                <a:rPr lang="en-US" altLang="ko-KR" sz="1400" dirty="0">
                  <a:latin typeface="+mn-ea"/>
                </a:rPr>
                <a:t>)</a:t>
              </a:r>
              <a:r>
                <a:rPr lang="ko-KR" altLang="en-US" sz="1400" dirty="0">
                  <a:latin typeface="+mn-ea"/>
                </a:rPr>
                <a:t>에 설치하여야 </a:t>
              </a:r>
              <a:r>
                <a:rPr lang="ko-KR" altLang="en-US" sz="1400" dirty="0" smtClean="0">
                  <a:latin typeface="+mn-ea"/>
                </a:rPr>
                <a:t>한다</a:t>
              </a:r>
              <a:r>
                <a:rPr lang="en-US" altLang="ko-KR" sz="1400" dirty="0" smtClean="0">
                  <a:latin typeface="+mn-ea"/>
                </a:rPr>
                <a:t>.</a:t>
              </a: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11560" y="1772816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지하가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>
                <a:latin typeface="+mn-ea"/>
              </a:rPr>
              <a:t>地下街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란 지하의 공작물 안에 설치되어 </a:t>
            </a:r>
            <a:r>
              <a:rPr lang="ko-KR" altLang="en-US" sz="1600" dirty="0" smtClean="0">
                <a:latin typeface="+mn-ea"/>
              </a:rPr>
              <a:t>있는 점포∙사무실 그 밖에 이와 비슷한 시설로서 연속하여 지하도에 면하여 설치된 것과 그 지하도를 합한 것으로 종류에는 지하상가와 터널이 해당</a:t>
            </a:r>
            <a:endParaRPr lang="en-US" altLang="ko-KR" sz="16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8889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>
          <a:xfrm>
            <a:off x="6618584" y="6438900"/>
            <a:ext cx="1906588" cy="240534"/>
          </a:xfrm>
        </p:spPr>
        <p:txBody>
          <a:bodyPr/>
          <a:lstStyle/>
          <a:p>
            <a:fld id="{EE6BC638-39B7-4287-91A7-2A3DDA573295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5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5104" y="82103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endParaRPr lang="ko-KR" altLang="en-US" sz="2000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설비관련법</a:t>
            </a:r>
            <a:r>
              <a:rPr lang="en-US" altLang="ko-KR" sz="2000" dirty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개정내용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(4/5)</a:t>
            </a:r>
            <a:endParaRPr lang="ko-KR" altLang="en-US" sz="105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51520" y="1393959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Cyrl-AZ" altLang="ko-KR" dirty="0">
                <a:solidFill>
                  <a:srgbClr val="FF0066"/>
                </a:solidFill>
                <a:latin typeface="굴림체"/>
                <a:ea typeface="굴림체"/>
              </a:rPr>
              <a:t>О</a:t>
            </a:r>
            <a:r>
              <a:rPr lang="en-US" altLang="ko-KR" dirty="0">
                <a:solidFill>
                  <a:srgbClr val="FF0066"/>
                </a:solidFill>
                <a:latin typeface="굴림체"/>
                <a:ea typeface="굴림체"/>
              </a:rPr>
              <a:t> </a:t>
            </a:r>
            <a:r>
              <a:rPr lang="ko-KR" altLang="en-US" b="1" dirty="0" smtClean="0">
                <a:latin typeface="굴림체"/>
                <a:ea typeface="굴림체"/>
              </a:rPr>
              <a:t>화재예방</a:t>
            </a:r>
            <a:r>
              <a:rPr lang="en-US" altLang="ko-KR" b="1" dirty="0" smtClean="0">
                <a:latin typeface="굴림체"/>
                <a:ea typeface="굴림체"/>
              </a:rPr>
              <a:t>, </a:t>
            </a:r>
            <a:r>
              <a:rPr lang="ko-KR" altLang="en-US" b="1" dirty="0" smtClean="0">
                <a:latin typeface="굴림체"/>
                <a:ea typeface="굴림체"/>
              </a:rPr>
              <a:t>소방시설 설치</a:t>
            </a:r>
            <a:r>
              <a:rPr lang="ko-KR" altLang="en-US" b="1" dirty="0" smtClean="0">
                <a:latin typeface="+mn-ea"/>
              </a:rPr>
              <a:t>∙</a:t>
            </a:r>
            <a:r>
              <a:rPr lang="ko-KR" altLang="en-US" b="1" dirty="0" smtClean="0">
                <a:latin typeface="굴림체"/>
                <a:ea typeface="굴림체"/>
              </a:rPr>
              <a:t> 유지 및 안전관리에 관한 법률</a:t>
            </a:r>
            <a:r>
              <a:rPr lang="en-US" altLang="ko-KR" b="1" dirty="0" smtClean="0">
                <a:latin typeface="굴림체"/>
                <a:ea typeface="굴림체"/>
              </a:rPr>
              <a:t>(9</a:t>
            </a:r>
            <a:r>
              <a:rPr lang="ko-KR" altLang="en-US" b="1" dirty="0" smtClean="0">
                <a:latin typeface="굴림체"/>
                <a:ea typeface="굴림체"/>
              </a:rPr>
              <a:t>조</a:t>
            </a:r>
            <a:r>
              <a:rPr lang="en-US" altLang="ko-KR" b="1" dirty="0" smtClean="0">
                <a:latin typeface="굴림체"/>
                <a:ea typeface="굴림체"/>
              </a:rPr>
              <a:t>)</a:t>
            </a:r>
            <a:endParaRPr lang="ko-KR" altLang="en-US" b="1" dirty="0"/>
          </a:p>
        </p:txBody>
      </p:sp>
      <p:sp>
        <p:nvSpPr>
          <p:cNvPr id="11" name="직사각형 10"/>
          <p:cNvSpPr/>
          <p:nvPr/>
        </p:nvSpPr>
        <p:spPr bwMode="auto">
          <a:xfrm>
            <a:off x="228700" y="3230681"/>
            <a:ext cx="8640960" cy="3178686"/>
          </a:xfrm>
          <a:prstGeom prst="rect">
            <a:avLst/>
          </a:prstGeom>
          <a:solidFill>
            <a:srgbClr val="FFFFFF">
              <a:alpha val="38823"/>
            </a:srgbClr>
          </a:solidFill>
          <a:ln w="19050" algn="ctr">
            <a:solidFill>
              <a:srgbClr val="0046B8"/>
            </a:solidFill>
            <a:round/>
            <a:headEnd/>
            <a:tailEnd/>
          </a:ln>
          <a:effectLst/>
        </p:spPr>
        <p:txBody>
          <a:bodyPr wrap="none" lIns="45720" rIns="45720" rtlCol="0" anchor="ctr"/>
          <a:lstStyle/>
          <a:p>
            <a:pPr eaLnBrk="0" fontAlgn="base" latinLnBrk="0" hangingPunct="0">
              <a:spcBef>
                <a:spcPct val="0"/>
              </a:spcBef>
              <a:spcAft>
                <a:spcPct val="0"/>
              </a:spcAft>
            </a:pPr>
            <a:endParaRPr lang="en-US" altLang="ko-KR" sz="1400" dirty="0">
              <a:latin typeface="+mn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1772816"/>
            <a:ext cx="828092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600" dirty="0" smtClean="0">
                <a:latin typeface="+mn-ea"/>
              </a:rPr>
              <a:t>화재예방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소방시설 설치∙유지 및 안전관리에 관한 법률이 </a:t>
            </a:r>
            <a:r>
              <a:rPr lang="en-US" altLang="ko-KR" sz="1600" dirty="0" smtClean="0">
                <a:latin typeface="+mn-ea"/>
              </a:rPr>
              <a:t>2014</a:t>
            </a:r>
            <a:r>
              <a:rPr lang="ko-KR" altLang="en-US" sz="1600" dirty="0" smtClean="0">
                <a:latin typeface="+mn-ea"/>
              </a:rPr>
              <a:t>년에 개정되어 </a:t>
            </a:r>
            <a:r>
              <a:rPr lang="en-US" altLang="ko-KR" sz="1600" dirty="0" smtClean="0">
                <a:latin typeface="+mn-ea"/>
              </a:rPr>
              <a:t>2017</a:t>
            </a:r>
            <a:r>
              <a:rPr lang="ko-KR" altLang="en-US" sz="1600" dirty="0" smtClean="0">
                <a:latin typeface="+mn-ea"/>
              </a:rPr>
              <a:t>년도에 시행된다</a:t>
            </a:r>
            <a:r>
              <a:rPr lang="en-US" altLang="ko-KR" sz="1600" dirty="0" smtClean="0">
                <a:latin typeface="+mn-ea"/>
              </a:rPr>
              <a:t>.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ko-KR" altLang="en-US" sz="1600" dirty="0" err="1" smtClean="0">
                <a:latin typeface="+mn-ea"/>
              </a:rPr>
              <a:t>국민안전처장관이</a:t>
            </a:r>
            <a:r>
              <a:rPr lang="ko-KR" altLang="en-US" sz="1600" dirty="0" smtClean="0">
                <a:latin typeface="+mn-ea"/>
              </a:rPr>
              <a:t> 정하는 고시는 무선통신보조설비의 </a:t>
            </a:r>
            <a:r>
              <a:rPr lang="ko-KR" altLang="en-US" sz="1600" dirty="0">
                <a:latin typeface="+mn-ea"/>
              </a:rPr>
              <a:t>화재안전기준</a:t>
            </a:r>
            <a:r>
              <a:rPr lang="en-US" altLang="ko-KR" sz="1600" dirty="0">
                <a:latin typeface="+mn-ea"/>
              </a:rPr>
              <a:t>(NFSC 505</a:t>
            </a:r>
            <a:r>
              <a:rPr lang="en-US" altLang="ko-KR" sz="1600" dirty="0" smtClean="0">
                <a:latin typeface="+mn-ea"/>
              </a:rPr>
              <a:t>), </a:t>
            </a:r>
            <a:r>
              <a:rPr lang="ko-KR" altLang="en-US" sz="1600" dirty="0" smtClean="0">
                <a:latin typeface="+mn-ea"/>
              </a:rPr>
              <a:t>비상방송설비의 화재안전기준</a:t>
            </a:r>
            <a:r>
              <a:rPr lang="en-US" altLang="ko-KR" sz="1600" dirty="0" smtClean="0">
                <a:latin typeface="+mn-ea"/>
              </a:rPr>
              <a:t>(NFCS 202)</a:t>
            </a:r>
            <a:r>
              <a:rPr lang="ko-KR" altLang="en-US" sz="1600" dirty="0">
                <a:latin typeface="+mn-ea"/>
              </a:rPr>
              <a:t> </a:t>
            </a:r>
            <a:r>
              <a:rPr lang="ko-KR" altLang="en-US" sz="1600" dirty="0" smtClean="0">
                <a:latin typeface="+mn-ea"/>
              </a:rPr>
              <a:t>등 해당</a:t>
            </a:r>
            <a:endParaRPr lang="en-US" altLang="ko-KR" sz="1600" dirty="0" smtClean="0">
              <a:latin typeface="+mn-ea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28700" y="3130510"/>
            <a:ext cx="864096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400" b="1" dirty="0">
                <a:latin typeface="+mn-ea"/>
              </a:rPr>
              <a:t>제</a:t>
            </a:r>
            <a:r>
              <a:rPr lang="en-US" altLang="ko-KR" sz="1400" b="1" dirty="0">
                <a:latin typeface="+mn-ea"/>
              </a:rPr>
              <a:t>9</a:t>
            </a:r>
            <a:r>
              <a:rPr lang="ko-KR" altLang="en-US" sz="1400" b="1" dirty="0">
                <a:latin typeface="+mn-ea"/>
              </a:rPr>
              <a:t>조</a:t>
            </a:r>
            <a:r>
              <a:rPr lang="en-US" altLang="ko-KR" sz="1400" b="1" dirty="0">
                <a:latin typeface="+mn-ea"/>
              </a:rPr>
              <a:t>(</a:t>
            </a:r>
            <a:r>
              <a:rPr lang="ko-KR" altLang="en-US" sz="1400" b="1" dirty="0">
                <a:latin typeface="+mn-ea"/>
              </a:rPr>
              <a:t>특정소방대상물에 설치하는 소방시설의 </a:t>
            </a:r>
            <a:r>
              <a:rPr lang="ko-KR" altLang="en-US" sz="1400" b="1" dirty="0" err="1">
                <a:latin typeface="+mn-ea"/>
              </a:rPr>
              <a:t>유지ㆍ관리</a:t>
            </a:r>
            <a:r>
              <a:rPr lang="ko-KR" altLang="en-US" sz="1400" b="1" dirty="0">
                <a:latin typeface="+mn-ea"/>
              </a:rPr>
              <a:t> 등</a:t>
            </a:r>
            <a:r>
              <a:rPr lang="en-US" altLang="ko-KR" sz="1400" b="1" dirty="0">
                <a:latin typeface="+mn-ea"/>
              </a:rPr>
              <a:t>) </a:t>
            </a: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>
                <a:latin typeface="+mn-ea"/>
              </a:rPr>
              <a:t>① </a:t>
            </a:r>
            <a:r>
              <a:rPr lang="ko-KR" altLang="en-US" sz="1400" dirty="0">
                <a:latin typeface="+mn-ea"/>
              </a:rPr>
              <a:t>특정소방대상물의 관계인은 대통령령으로 정하는 소방시설을 </a:t>
            </a:r>
            <a:r>
              <a:rPr lang="ko-KR" altLang="en-US" sz="1400" b="1" dirty="0" err="1">
                <a:latin typeface="+mn-ea"/>
              </a:rPr>
              <a:t>국민안전처장관이</a:t>
            </a:r>
            <a:r>
              <a:rPr lang="ko-KR" altLang="en-US" sz="1400" b="1" dirty="0">
                <a:latin typeface="+mn-ea"/>
              </a:rPr>
              <a:t> 정하여 </a:t>
            </a:r>
            <a:r>
              <a:rPr lang="ko-KR" altLang="en-US" sz="1400" b="1" dirty="0" smtClean="0">
                <a:latin typeface="+mn-ea"/>
              </a:rPr>
              <a:t>고시하는</a:t>
            </a:r>
            <a:endParaRPr lang="en-US" altLang="ko-KR" sz="1400" b="1" dirty="0" smtClean="0">
              <a:latin typeface="+mn-ea"/>
            </a:endParaRP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>
                <a:latin typeface="+mn-ea"/>
              </a:rPr>
              <a:t> </a:t>
            </a:r>
            <a:r>
              <a:rPr lang="en-US" altLang="ko-KR" sz="1400" b="1" dirty="0" smtClean="0">
                <a:latin typeface="+mn-ea"/>
              </a:rPr>
              <a:t>   </a:t>
            </a:r>
            <a:r>
              <a:rPr lang="ko-KR" altLang="en-US" sz="1400" b="1" dirty="0" smtClean="0">
                <a:latin typeface="+mn-ea"/>
              </a:rPr>
              <a:t>화재안전기준</a:t>
            </a:r>
            <a:r>
              <a:rPr lang="ko-KR" altLang="en-US" sz="1400" dirty="0" smtClean="0">
                <a:latin typeface="+mn-ea"/>
              </a:rPr>
              <a:t>에 </a:t>
            </a:r>
            <a:r>
              <a:rPr lang="ko-KR" altLang="en-US" sz="1400" dirty="0">
                <a:latin typeface="+mn-ea"/>
              </a:rPr>
              <a:t>따라 설치 또는 유지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관리하여야 한다</a:t>
            </a:r>
            <a:r>
              <a:rPr lang="en-US" altLang="ko-KR" sz="1400" dirty="0">
                <a:latin typeface="+mn-ea"/>
              </a:rPr>
              <a:t>. </a:t>
            </a:r>
            <a:r>
              <a:rPr lang="ko-KR" altLang="en-US" sz="1400" dirty="0">
                <a:latin typeface="+mn-ea"/>
              </a:rPr>
              <a:t>이 경우 「장애인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노인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임산부 </a:t>
            </a:r>
            <a:r>
              <a:rPr lang="ko-KR" altLang="en-US" sz="1400" dirty="0" smtClean="0">
                <a:latin typeface="+mn-ea"/>
              </a:rPr>
              <a:t>등의 편의증진</a:t>
            </a:r>
            <a:endParaRPr lang="en-US" altLang="ko-KR" sz="1400" dirty="0" smtClean="0">
              <a:latin typeface="+mn-ea"/>
            </a:endParaRP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ko-KR" altLang="en-US" sz="1400" dirty="0">
                <a:latin typeface="+mn-ea"/>
              </a:rPr>
              <a:t>보장에 관한 법률」 제</a:t>
            </a:r>
            <a:r>
              <a:rPr lang="en-US" altLang="ko-KR" sz="1400" dirty="0">
                <a:latin typeface="+mn-ea"/>
              </a:rPr>
              <a:t>2</a:t>
            </a:r>
            <a:r>
              <a:rPr lang="ko-KR" altLang="en-US" sz="1400" dirty="0">
                <a:latin typeface="+mn-ea"/>
              </a:rPr>
              <a:t>조제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호에 따른 </a:t>
            </a:r>
            <a:r>
              <a:rPr lang="ko-KR" altLang="en-US" sz="1400" dirty="0" smtClean="0">
                <a:latin typeface="+mn-ea"/>
              </a:rPr>
              <a:t>장애인 등이 </a:t>
            </a:r>
            <a:r>
              <a:rPr lang="ko-KR" altLang="en-US" sz="1400" dirty="0">
                <a:latin typeface="+mn-ea"/>
              </a:rPr>
              <a:t>사용하는 소방시설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 smtClean="0">
                <a:latin typeface="+mn-ea"/>
              </a:rPr>
              <a:t>경보설비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>
                <a:latin typeface="+mn-ea"/>
              </a:rPr>
              <a:t>및 피난설비를 </a:t>
            </a:r>
            <a:endParaRPr lang="en-US" altLang="ko-KR" sz="1400" dirty="0" smtClean="0">
              <a:latin typeface="+mn-ea"/>
            </a:endParaRP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</a:t>
            </a:r>
            <a:r>
              <a:rPr lang="ko-KR" altLang="en-US" sz="1400" dirty="0" smtClean="0">
                <a:latin typeface="+mn-ea"/>
              </a:rPr>
              <a:t>말한다</a:t>
            </a:r>
            <a:r>
              <a:rPr lang="en-US" altLang="ko-KR" sz="1400" dirty="0">
                <a:latin typeface="+mn-ea"/>
              </a:rPr>
              <a:t>)</a:t>
            </a:r>
            <a:r>
              <a:rPr lang="ko-KR" altLang="en-US" sz="1400" dirty="0">
                <a:latin typeface="+mn-ea"/>
              </a:rPr>
              <a:t>은 대통령령으로 정하는 바에 따라 장애인 등에 적합하게 </a:t>
            </a:r>
            <a:r>
              <a:rPr lang="ko-KR" altLang="en-US" sz="1400" dirty="0" smtClean="0">
                <a:latin typeface="+mn-ea"/>
              </a:rPr>
              <a:t>설치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>
                <a:latin typeface="+mn-ea"/>
              </a:rPr>
              <a:t>또는 유지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관리하여야 한다</a:t>
            </a:r>
            <a:r>
              <a:rPr lang="en-US" altLang="ko-KR" sz="1400" dirty="0">
                <a:latin typeface="+mn-ea"/>
              </a:rPr>
              <a:t>. </a:t>
            </a:r>
            <a:endParaRPr lang="en-US" altLang="ko-KR" sz="1400" dirty="0" smtClean="0">
              <a:latin typeface="+mn-ea"/>
            </a:endParaRP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 smtClean="0">
                <a:latin typeface="+mn-ea"/>
              </a:rPr>
              <a:t>② </a:t>
            </a:r>
            <a:r>
              <a:rPr lang="ko-KR" altLang="en-US" sz="1400" dirty="0">
                <a:latin typeface="+mn-ea"/>
              </a:rPr>
              <a:t>소방본부장이나 소방서장은 제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항에 따른 소방시설이 제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항의 화재안전기준에 따라 설치 </a:t>
            </a:r>
            <a:r>
              <a:rPr lang="ko-KR" altLang="en-US" sz="1400" dirty="0" smtClean="0">
                <a:latin typeface="+mn-ea"/>
              </a:rPr>
              <a:t>또는 </a:t>
            </a:r>
            <a:endParaRPr lang="en-US" altLang="ko-KR" sz="1400" dirty="0" smtClean="0">
              <a:latin typeface="+mn-ea"/>
            </a:endParaRP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</a:t>
            </a:r>
            <a:r>
              <a:rPr lang="ko-KR" altLang="en-US" sz="1400" dirty="0" smtClean="0">
                <a:latin typeface="+mn-ea"/>
              </a:rPr>
              <a:t>유지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관리되어 있지 아니할 때에는 해당 특정소방대상물의 관계인에게 필요한 조치를 </a:t>
            </a:r>
            <a:r>
              <a:rPr lang="ko-KR" altLang="en-US" sz="1400" dirty="0" smtClean="0">
                <a:latin typeface="+mn-ea"/>
              </a:rPr>
              <a:t>명할 </a:t>
            </a:r>
            <a:r>
              <a:rPr lang="ko-KR" altLang="en-US" sz="1400" dirty="0">
                <a:latin typeface="+mn-ea"/>
              </a:rPr>
              <a:t>수 있다</a:t>
            </a:r>
            <a:r>
              <a:rPr lang="en-US" altLang="ko-KR" sz="1400" dirty="0">
                <a:latin typeface="+mn-ea"/>
              </a:rPr>
              <a:t>. </a:t>
            </a: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>
                <a:latin typeface="+mn-ea"/>
              </a:rPr>
              <a:t>③ </a:t>
            </a:r>
            <a:r>
              <a:rPr lang="ko-KR" altLang="en-US" sz="1400" dirty="0">
                <a:latin typeface="+mn-ea"/>
              </a:rPr>
              <a:t>특정소방대상물의 관계인은 제</a:t>
            </a:r>
            <a:r>
              <a:rPr lang="en-US" altLang="ko-KR" sz="1400" dirty="0">
                <a:latin typeface="+mn-ea"/>
              </a:rPr>
              <a:t>1</a:t>
            </a:r>
            <a:r>
              <a:rPr lang="ko-KR" altLang="en-US" sz="1400" dirty="0">
                <a:latin typeface="+mn-ea"/>
              </a:rPr>
              <a:t>항에 따라 소방시설을 유지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관리할 때 소방시설의 기능과 </a:t>
            </a:r>
            <a:r>
              <a:rPr lang="ko-KR" altLang="en-US" sz="1400" dirty="0" smtClean="0">
                <a:latin typeface="+mn-ea"/>
              </a:rPr>
              <a:t>성능에 </a:t>
            </a:r>
            <a:endParaRPr lang="en-US" altLang="ko-KR" sz="1400" dirty="0" smtClean="0">
              <a:latin typeface="+mn-ea"/>
            </a:endParaRP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</a:t>
            </a:r>
            <a:r>
              <a:rPr lang="ko-KR" altLang="en-US" sz="1400" dirty="0" smtClean="0">
                <a:latin typeface="+mn-ea"/>
              </a:rPr>
              <a:t>지장을 </a:t>
            </a:r>
            <a:r>
              <a:rPr lang="ko-KR" altLang="en-US" sz="1400" dirty="0">
                <a:latin typeface="+mn-ea"/>
              </a:rPr>
              <a:t>줄 수 있는 폐쇄</a:t>
            </a:r>
            <a:r>
              <a:rPr lang="en-US" altLang="ko-KR" sz="1400" dirty="0">
                <a:latin typeface="+mn-ea"/>
              </a:rPr>
              <a:t>(</a:t>
            </a:r>
            <a:r>
              <a:rPr lang="ko-KR" altLang="en-US" sz="1400" dirty="0">
                <a:latin typeface="+mn-ea"/>
              </a:rPr>
              <a:t>잠금을 포함한다</a:t>
            </a:r>
            <a:r>
              <a:rPr lang="en-US" altLang="ko-KR" sz="1400" dirty="0">
                <a:latin typeface="+mn-ea"/>
              </a:rPr>
              <a:t>. </a:t>
            </a:r>
            <a:r>
              <a:rPr lang="ko-KR" altLang="en-US" sz="1400" dirty="0">
                <a:latin typeface="+mn-ea"/>
              </a:rPr>
              <a:t>이하 같다</a:t>
            </a:r>
            <a:r>
              <a:rPr lang="en-US" altLang="ko-KR" sz="1400" dirty="0">
                <a:latin typeface="+mn-ea"/>
              </a:rPr>
              <a:t>)·</a:t>
            </a:r>
            <a:r>
              <a:rPr lang="ko-KR" altLang="en-US" sz="1400" dirty="0">
                <a:latin typeface="+mn-ea"/>
              </a:rPr>
              <a:t>차단 등의 행위를 하여서는 </a:t>
            </a:r>
            <a:r>
              <a:rPr lang="ko-KR" altLang="en-US" sz="1400" dirty="0" smtClean="0">
                <a:latin typeface="+mn-ea"/>
              </a:rPr>
              <a:t>아니 된다</a:t>
            </a:r>
            <a:r>
              <a:rPr lang="en-US" altLang="ko-KR" sz="1400" dirty="0">
                <a:latin typeface="+mn-ea"/>
              </a:rPr>
              <a:t>. </a:t>
            </a:r>
            <a:endParaRPr lang="en-US" altLang="ko-KR" sz="1400" dirty="0" smtClean="0">
              <a:latin typeface="+mn-ea"/>
            </a:endParaRPr>
          </a:p>
          <a:p>
            <a:pPr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 </a:t>
            </a:r>
            <a:r>
              <a:rPr lang="ko-KR" altLang="en-US" sz="1400" dirty="0" smtClean="0">
                <a:latin typeface="+mn-ea"/>
              </a:rPr>
              <a:t>다만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소방시설의 점검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정비를 위한 폐쇄</a:t>
            </a:r>
            <a:r>
              <a:rPr lang="en-US" altLang="ko-KR" sz="1400" dirty="0">
                <a:latin typeface="+mn-ea"/>
              </a:rPr>
              <a:t>·</a:t>
            </a:r>
            <a:r>
              <a:rPr lang="ko-KR" altLang="en-US" sz="1400" dirty="0">
                <a:latin typeface="+mn-ea"/>
              </a:rPr>
              <a:t>차단은 할 수 있다</a:t>
            </a:r>
            <a:r>
              <a:rPr lang="en-US" altLang="ko-KR" sz="1400" dirty="0">
                <a:latin typeface="+mn-ea"/>
              </a:rPr>
              <a:t>. </a:t>
            </a:r>
            <a:r>
              <a:rPr lang="en-US" altLang="ko-KR" sz="1400" dirty="0" smtClean="0">
                <a:latin typeface="+mn-ea"/>
              </a:rPr>
              <a:t>             [</a:t>
            </a:r>
            <a:r>
              <a:rPr lang="ko-KR" altLang="en-US" sz="1400" dirty="0">
                <a:latin typeface="+mn-ea"/>
              </a:rPr>
              <a:t>개정 </a:t>
            </a:r>
            <a:r>
              <a:rPr lang="en-US" altLang="ko-KR" sz="1400" dirty="0">
                <a:latin typeface="+mn-ea"/>
              </a:rPr>
              <a:t>2014.1.7</a:t>
            </a:r>
            <a:r>
              <a:rPr lang="en-US" altLang="ko-KR" sz="1400" dirty="0" smtClean="0">
                <a:latin typeface="+mn-ea"/>
              </a:rPr>
              <a:t>., </a:t>
            </a:r>
            <a:r>
              <a:rPr lang="ko-KR" altLang="en-US" sz="1400" dirty="0" smtClean="0">
                <a:latin typeface="+mn-ea"/>
              </a:rPr>
              <a:t>시행 </a:t>
            </a:r>
            <a:r>
              <a:rPr lang="en-US" altLang="ko-KR" sz="1400" dirty="0" smtClean="0">
                <a:latin typeface="+mn-ea"/>
              </a:rPr>
              <a:t>2017.01.28]</a:t>
            </a:r>
            <a:endParaRPr lang="en-US" altLang="ko-KR" sz="1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9142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grpSp>
        <p:nvGrpSpPr>
          <p:cNvPr id="10" name="그룹 9"/>
          <p:cNvGrpSpPr/>
          <p:nvPr/>
        </p:nvGrpSpPr>
        <p:grpSpPr>
          <a:xfrm>
            <a:off x="251520" y="3203064"/>
            <a:ext cx="8640960" cy="3267283"/>
            <a:chOff x="251520" y="3429000"/>
            <a:chExt cx="8640960" cy="3101536"/>
          </a:xfrm>
        </p:grpSpPr>
        <p:sp>
          <p:nvSpPr>
            <p:cNvPr id="11" name="직사각형 10"/>
            <p:cNvSpPr/>
            <p:nvPr/>
          </p:nvSpPr>
          <p:spPr bwMode="auto">
            <a:xfrm>
              <a:off x="251520" y="3429000"/>
              <a:ext cx="8640960" cy="3085385"/>
            </a:xfrm>
            <a:prstGeom prst="rect">
              <a:avLst/>
            </a:prstGeom>
            <a:solidFill>
              <a:srgbClr val="FFFFFF">
                <a:alpha val="38823"/>
              </a:srgbClr>
            </a:solidFill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51520" y="3462822"/>
              <a:ext cx="8640960" cy="306771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600"/>
                </a:spcAft>
              </a:pPr>
              <a:r>
                <a:rPr lang="ko-KR" altLang="en-US" sz="1400" b="1" dirty="0" smtClean="0"/>
                <a:t>제</a:t>
              </a:r>
              <a:r>
                <a:rPr lang="en-US" altLang="ko-KR" sz="1400" b="1" dirty="0"/>
                <a:t>5</a:t>
              </a:r>
              <a:r>
                <a:rPr lang="ko-KR" altLang="en-US" sz="1400" b="1" dirty="0"/>
                <a:t>조</a:t>
              </a:r>
              <a:r>
                <a:rPr lang="en-US" altLang="ko-KR" sz="1400" b="1" dirty="0"/>
                <a:t>(</a:t>
              </a:r>
              <a:r>
                <a:rPr lang="ko-KR" altLang="en-US" sz="1400" b="1" dirty="0"/>
                <a:t>누설동축케이블 등</a:t>
              </a:r>
              <a:r>
                <a:rPr lang="en-US" altLang="ko-KR" sz="1400" b="1" dirty="0"/>
                <a:t>) </a:t>
              </a:r>
              <a:endParaRPr lang="en-US" altLang="ko-KR" sz="1400" b="1" dirty="0" smtClean="0"/>
            </a:p>
            <a:p>
              <a:pPr>
                <a:spcAft>
                  <a:spcPts val="600"/>
                </a:spcAft>
              </a:pPr>
              <a:r>
                <a:rPr lang="en-US" altLang="ko-KR" sz="1400" b="1" dirty="0"/>
                <a:t> </a:t>
              </a:r>
              <a:r>
                <a:rPr lang="en-US" altLang="ko-KR" sz="1400" dirty="0" smtClean="0"/>
                <a:t>① </a:t>
              </a:r>
              <a:r>
                <a:rPr lang="ko-KR" altLang="en-US" sz="1400" dirty="0"/>
                <a:t>무선통신보조설비의 누설동축케이블 등은 다음 각 호의 기준에 따라 설치하여야 한다</a:t>
              </a:r>
              <a:r>
                <a:rPr lang="en-US" altLang="ko-KR" sz="1400" dirty="0"/>
                <a:t>.</a:t>
              </a:r>
            </a:p>
            <a:p>
              <a:pPr>
                <a:spcAft>
                  <a:spcPts val="600"/>
                </a:spcAft>
              </a:pPr>
              <a:r>
                <a:rPr lang="en-US" altLang="ko-KR" sz="1400" dirty="0" smtClean="0"/>
                <a:t>    3</a:t>
              </a:r>
              <a:r>
                <a:rPr lang="en-US" altLang="ko-KR" sz="1400" dirty="0"/>
                <a:t>. </a:t>
              </a:r>
              <a:r>
                <a:rPr lang="ko-KR" altLang="en-US" sz="1400" dirty="0"/>
                <a:t>누설동축케이블은 </a:t>
              </a:r>
              <a:r>
                <a:rPr lang="ko-KR" altLang="en-US" sz="1400" b="1" dirty="0"/>
                <a:t>불연 또는 </a:t>
              </a:r>
              <a:r>
                <a:rPr lang="ko-KR" altLang="en-US" sz="1400" b="1" dirty="0" err="1"/>
                <a:t>난연성</a:t>
              </a:r>
              <a:r>
                <a:rPr lang="ko-KR" altLang="en-US" sz="1400" dirty="0" err="1"/>
                <a:t>의</a:t>
              </a:r>
              <a:r>
                <a:rPr lang="ko-KR" altLang="en-US" sz="1400" dirty="0"/>
                <a:t> 것으로서 습기에 따라 전기의 특성이 변질되지 아니하는 </a:t>
              </a:r>
              <a:r>
                <a:rPr lang="ko-KR" altLang="en-US" sz="1400" dirty="0" err="1" smtClean="0"/>
                <a:t>것으</a:t>
              </a:r>
              <a:endParaRPr lang="en-US" altLang="ko-KR" sz="1400" dirty="0" smtClean="0"/>
            </a:p>
            <a:p>
              <a:pPr>
                <a:spcAft>
                  <a:spcPts val="6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  </a:t>
              </a:r>
              <a:r>
                <a:rPr lang="ko-KR" altLang="en-US" sz="1400" dirty="0" smtClean="0"/>
                <a:t>로 </a:t>
              </a:r>
              <a:r>
                <a:rPr lang="ko-KR" altLang="en-US" sz="1400" dirty="0"/>
                <a:t>하고</a:t>
              </a:r>
              <a:r>
                <a:rPr lang="en-US" altLang="ko-KR" sz="1400" dirty="0"/>
                <a:t>, </a:t>
              </a:r>
              <a:r>
                <a:rPr lang="ko-KR" altLang="en-US" sz="1400" dirty="0"/>
                <a:t>노출하여 설치한 경우에는 피난 및 통행에 장애가 없도록 할 것</a:t>
              </a:r>
            </a:p>
            <a:p>
              <a:pPr>
                <a:spcAft>
                  <a:spcPts val="600"/>
                </a:spcAft>
              </a:pPr>
              <a:r>
                <a:rPr lang="en-US" altLang="ko-KR" sz="1400" dirty="0" smtClean="0"/>
                <a:t>    4</a:t>
              </a:r>
              <a:r>
                <a:rPr lang="en-US" altLang="ko-KR" sz="1400" dirty="0"/>
                <a:t>. </a:t>
              </a:r>
              <a:r>
                <a:rPr lang="ko-KR" altLang="en-US" sz="1400" dirty="0"/>
                <a:t>누설동축케이블은 화재에 따라 해당 케이블의 피복이 소실된 경우에 케이블 본체가 떨어지지 </a:t>
              </a:r>
              <a:r>
                <a:rPr lang="ko-KR" altLang="en-US" sz="1400" dirty="0" smtClean="0"/>
                <a:t>아니 </a:t>
              </a:r>
              <a:r>
                <a:rPr lang="en-US" altLang="ko-KR" sz="1400" dirty="0"/>
                <a:t> </a:t>
              </a:r>
              <a:r>
                <a:rPr lang="en-US" altLang="ko-KR" sz="1400" dirty="0" smtClean="0"/>
                <a:t>  </a:t>
              </a:r>
            </a:p>
            <a:p>
              <a:pPr>
                <a:spcAft>
                  <a:spcPts val="6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   </a:t>
              </a:r>
              <a:r>
                <a:rPr lang="ko-KR" altLang="en-US" sz="1400" dirty="0" smtClean="0"/>
                <a:t>하도록 </a:t>
              </a:r>
              <a:r>
                <a:rPr lang="en-US" altLang="ko-KR" sz="1400" b="1" dirty="0"/>
                <a:t>4m</a:t>
              </a:r>
              <a:r>
                <a:rPr lang="ko-KR" altLang="en-US" sz="1400" b="1" dirty="0"/>
                <a:t>이내마다 금속제 또는 자기제등의 지지금구로 벽</a:t>
              </a:r>
              <a:r>
                <a:rPr lang="en-US" altLang="ko-KR" sz="1400" b="1" dirty="0"/>
                <a:t>·</a:t>
              </a:r>
              <a:r>
                <a:rPr lang="ko-KR" altLang="en-US" sz="1400" b="1" dirty="0"/>
                <a:t>천장</a:t>
              </a:r>
              <a:r>
                <a:rPr lang="en-US" altLang="ko-KR" sz="1400" b="1" dirty="0"/>
                <a:t>·</a:t>
              </a:r>
              <a:r>
                <a:rPr lang="ko-KR" altLang="en-US" sz="1400" b="1" dirty="0"/>
                <a:t>기둥 등에 견고하게 고정</a:t>
              </a:r>
              <a:r>
                <a:rPr lang="ko-KR" altLang="en-US" sz="1400" dirty="0"/>
                <a:t>시킬 것</a:t>
              </a:r>
              <a:r>
                <a:rPr lang="en-US" altLang="ko-KR" sz="1400" dirty="0"/>
                <a:t>. </a:t>
              </a:r>
            </a:p>
            <a:p>
              <a:pPr>
                <a:spcAft>
                  <a:spcPts val="600"/>
                </a:spcAft>
              </a:pPr>
              <a:r>
                <a:rPr lang="en-US" altLang="ko-KR" sz="1400" dirty="0" smtClean="0"/>
                <a:t>       </a:t>
              </a:r>
              <a:r>
                <a:rPr lang="ko-KR" altLang="en-US" sz="1400" dirty="0" smtClean="0"/>
                <a:t>다만</a:t>
              </a:r>
              <a:r>
                <a:rPr lang="en-US" altLang="ko-KR" sz="1400" dirty="0"/>
                <a:t>, </a:t>
              </a:r>
              <a:r>
                <a:rPr lang="ko-KR" altLang="en-US" sz="1400" dirty="0" err="1"/>
                <a:t>불연재료로</a:t>
              </a:r>
              <a:r>
                <a:rPr lang="ko-KR" altLang="en-US" sz="1400" dirty="0"/>
                <a:t> 구획된 반자 안에 설치하는 경우에는 그러하지 아니하다</a:t>
              </a:r>
              <a:r>
                <a:rPr lang="en-US" altLang="ko-KR" sz="1400" dirty="0"/>
                <a:t>.</a:t>
              </a:r>
            </a:p>
            <a:p>
              <a:pPr>
                <a:spcAft>
                  <a:spcPts val="600"/>
                </a:spcAft>
              </a:pPr>
              <a:r>
                <a:rPr lang="en-US" altLang="ko-KR" sz="1400" dirty="0" smtClean="0"/>
                <a:t>    5</a:t>
              </a:r>
              <a:r>
                <a:rPr lang="en-US" altLang="ko-KR" sz="1400" dirty="0"/>
                <a:t>. </a:t>
              </a:r>
              <a:r>
                <a:rPr lang="ko-KR" altLang="en-US" sz="1400" dirty="0"/>
                <a:t>누설동축케이블 및 공중선은 금속판 등에 따라 전파의 복사 또는 특성이 현저하게 저하되지 </a:t>
              </a:r>
              <a:r>
                <a:rPr lang="ko-KR" altLang="en-US" sz="1400" dirty="0" smtClean="0"/>
                <a:t>아니 하</a:t>
              </a:r>
              <a:endParaRPr lang="en-US" altLang="ko-KR" sz="1400" dirty="0" smtClean="0"/>
            </a:p>
            <a:p>
              <a:pPr>
                <a:spcAft>
                  <a:spcPts val="6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  </a:t>
              </a:r>
              <a:r>
                <a:rPr lang="ko-KR" altLang="en-US" sz="1400" dirty="0" smtClean="0"/>
                <a:t>는 </a:t>
              </a:r>
              <a:r>
                <a:rPr lang="ko-KR" altLang="en-US" sz="1400" dirty="0"/>
                <a:t>위치에 설치할 것</a:t>
              </a:r>
            </a:p>
            <a:p>
              <a:pPr>
                <a:spcAft>
                  <a:spcPts val="600"/>
                </a:spcAft>
              </a:pPr>
              <a:r>
                <a:rPr lang="en-US" altLang="ko-KR" sz="1400" dirty="0" smtClean="0"/>
                <a:t>    6</a:t>
              </a:r>
              <a:r>
                <a:rPr lang="en-US" altLang="ko-KR" sz="1400" dirty="0"/>
                <a:t>. </a:t>
              </a:r>
              <a:r>
                <a:rPr lang="ko-KR" altLang="en-US" sz="1400" dirty="0"/>
                <a:t>누설동축케이블 및 공중선은 고압의 전로로부터 </a:t>
              </a:r>
              <a:r>
                <a:rPr lang="en-US" altLang="ko-KR" sz="1400" dirty="0"/>
                <a:t>1.5m </a:t>
              </a:r>
              <a:r>
                <a:rPr lang="ko-KR" altLang="en-US" sz="1400" dirty="0"/>
                <a:t>이상 떨어진 위치에 설치할 것</a:t>
              </a:r>
              <a:r>
                <a:rPr lang="en-US" altLang="ko-KR" sz="1400" dirty="0"/>
                <a:t>. </a:t>
              </a:r>
              <a:r>
                <a:rPr lang="ko-KR" altLang="en-US" sz="1400" dirty="0"/>
                <a:t>다만</a:t>
              </a:r>
              <a:r>
                <a:rPr lang="en-US" altLang="ko-KR" sz="1400" dirty="0"/>
                <a:t>, </a:t>
              </a:r>
              <a:r>
                <a:rPr lang="ko-KR" altLang="en-US" sz="1400" dirty="0"/>
                <a:t>해당 </a:t>
              </a:r>
              <a:endParaRPr lang="en-US" altLang="ko-KR" sz="1400" dirty="0" smtClean="0"/>
            </a:p>
            <a:p>
              <a:pPr>
                <a:spcAft>
                  <a:spcPts val="600"/>
                </a:spcAft>
              </a:pPr>
              <a:r>
                <a:rPr lang="en-US" altLang="ko-KR" sz="1400" dirty="0"/>
                <a:t> </a:t>
              </a:r>
              <a:r>
                <a:rPr lang="en-US" altLang="ko-KR" sz="1400" dirty="0" smtClean="0"/>
                <a:t>      </a:t>
              </a:r>
              <a:r>
                <a:rPr lang="ko-KR" altLang="en-US" sz="1400" dirty="0" smtClean="0"/>
                <a:t>전로에 </a:t>
              </a:r>
              <a:r>
                <a:rPr lang="ko-KR" altLang="en-US" sz="1400" dirty="0"/>
                <a:t>정전기 차폐장치를 유효하게 설치한 경우에는 그러하지 아니하다</a:t>
              </a:r>
              <a:r>
                <a:rPr lang="en-US" altLang="ko-KR" sz="1400" dirty="0" smtClean="0"/>
                <a:t>.</a:t>
              </a:r>
              <a:endParaRPr lang="en-US" altLang="ko-KR" sz="1400" dirty="0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51520" y="1403484"/>
            <a:ext cx="51299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Cyrl-AZ" altLang="ko-KR" b="1" dirty="0" smtClean="0">
                <a:solidFill>
                  <a:srgbClr val="FF0066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О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무선통신보조설비의 화재안전기준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(NFSC505)</a:t>
            </a:r>
            <a:endParaRPr lang="ko-KR" altLang="en-US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1560" y="1772816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누설동축케이블</a:t>
            </a:r>
            <a:r>
              <a:rPr lang="en-US" altLang="ko-KR" sz="1600" dirty="0" smtClean="0"/>
              <a:t>(LCX, Leaky Coaxial Cable)</a:t>
            </a:r>
            <a:r>
              <a:rPr lang="ko-KR" altLang="en-US" sz="1600" dirty="0" smtClean="0"/>
              <a:t>은 터널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지하철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주차장 등 전파가 못 미치는 지하공간에 설치돼 무선통신을 가능하게 해주는 통신케이블</a:t>
            </a:r>
            <a:r>
              <a:rPr lang="en-US" altLang="ko-KR" sz="1600" dirty="0" smtClean="0"/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누설동축케이블은 전파를 잡아 케이블을 통해 전파를 방사하도록 되어 있음</a:t>
            </a:r>
            <a:endParaRPr lang="ko-KR" altLang="en-US" sz="1600" dirty="0"/>
          </a:p>
        </p:txBody>
      </p:sp>
      <p:sp>
        <p:nvSpPr>
          <p:cNvPr id="15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5104" y="82103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endParaRPr lang="ko-KR" altLang="en-US" sz="2000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7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설비관련법</a:t>
            </a:r>
            <a:r>
              <a:rPr lang="en-US" altLang="ko-KR" sz="2000" dirty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개정내용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(5/5)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67112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5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4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설비의 현황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(1/4)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51520" y="1403484"/>
            <a:ext cx="45576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Cyrl-AZ" altLang="ko-KR" b="1" dirty="0" smtClean="0">
                <a:solidFill>
                  <a:srgbClr val="FF0066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О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 2015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년도 지하철 재방송 수신실태현황</a:t>
            </a:r>
            <a:endParaRPr lang="ko-KR" altLang="en-US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8640959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3528" y="5661248"/>
            <a:ext cx="62183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/>
              <a:t>* </a:t>
            </a:r>
            <a:r>
              <a:rPr lang="ko-KR" altLang="en-US" sz="1200" dirty="0" smtClean="0"/>
              <a:t>수도권 지하철의 경우 </a:t>
            </a:r>
            <a:r>
              <a:rPr lang="en-US" altLang="ko-KR" sz="1200" dirty="0" smtClean="0"/>
              <a:t>2006</a:t>
            </a:r>
            <a:r>
              <a:rPr lang="ko-KR" altLang="en-US" sz="1200" dirty="0" smtClean="0"/>
              <a:t>년에 </a:t>
            </a:r>
            <a:r>
              <a:rPr lang="en-US" altLang="ko-KR" sz="1200" dirty="0" smtClean="0"/>
              <a:t>1~8</a:t>
            </a:r>
            <a:r>
              <a:rPr lang="ko-KR" altLang="en-US" sz="1200" dirty="0" smtClean="0"/>
              <a:t>호선 등 </a:t>
            </a:r>
            <a:r>
              <a:rPr lang="en-US" altLang="ko-KR" sz="1200" dirty="0" smtClean="0"/>
              <a:t>295</a:t>
            </a:r>
            <a:r>
              <a:rPr lang="ko-KR" altLang="en-US" sz="1200" dirty="0" smtClean="0"/>
              <a:t>개 역사에 </a:t>
            </a:r>
            <a:r>
              <a:rPr lang="en-US" altLang="ko-KR" sz="1200" dirty="0" smtClean="0"/>
              <a:t>DMB </a:t>
            </a:r>
            <a:r>
              <a:rPr lang="ko-KR" altLang="en-US" sz="1200" dirty="0" smtClean="0"/>
              <a:t>중계기를 설치하였음</a:t>
            </a:r>
            <a:endParaRPr lang="ko-KR" altLang="en-US" sz="1200" dirty="0"/>
          </a:p>
        </p:txBody>
      </p:sp>
      <p:sp>
        <p:nvSpPr>
          <p:cNvPr id="11" name="TextBox 10"/>
          <p:cNvSpPr txBox="1"/>
          <p:nvPr/>
        </p:nvSpPr>
        <p:spPr>
          <a:xfrm>
            <a:off x="6948264" y="5589240"/>
            <a:ext cx="20377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자료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방송통신위원회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grpSp>
        <p:nvGrpSpPr>
          <p:cNvPr id="9" name="그룹 8"/>
          <p:cNvGrpSpPr/>
          <p:nvPr/>
        </p:nvGrpSpPr>
        <p:grpSpPr>
          <a:xfrm>
            <a:off x="247403" y="5976044"/>
            <a:ext cx="8645076" cy="549300"/>
            <a:chOff x="247403" y="5976044"/>
            <a:chExt cx="8645076" cy="549300"/>
          </a:xfrm>
        </p:grpSpPr>
        <p:sp>
          <p:nvSpPr>
            <p:cNvPr id="12" name="직사각형 11"/>
            <p:cNvSpPr/>
            <p:nvPr/>
          </p:nvSpPr>
          <p:spPr bwMode="auto">
            <a:xfrm>
              <a:off x="251520" y="5976044"/>
              <a:ext cx="8640959" cy="549300"/>
            </a:xfrm>
            <a:prstGeom prst="rect">
              <a:avLst/>
            </a:prstGeom>
            <a:noFill/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47403" y="6061824"/>
              <a:ext cx="86450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600" spc="-150" dirty="0" smtClean="0"/>
                <a:t>지하철 터널의 방송통신 불량 비율은 멀티미디어방송</a:t>
              </a:r>
              <a:r>
                <a:rPr lang="en-US" altLang="ko-KR" sz="1600" dirty="0" smtClean="0"/>
                <a:t>(DMB)</a:t>
              </a:r>
              <a:r>
                <a:rPr lang="ko-KR" altLang="en-US" sz="1600" dirty="0" smtClean="0"/>
                <a:t>가</a:t>
              </a:r>
              <a:r>
                <a:rPr lang="en-US" altLang="ko-KR" sz="1600" dirty="0" smtClean="0"/>
                <a:t> 54.3%, </a:t>
              </a:r>
              <a:r>
                <a:rPr lang="ko-KR" altLang="en-US" sz="1600" dirty="0" smtClean="0"/>
                <a:t>라디오가 </a:t>
              </a:r>
              <a:r>
                <a:rPr lang="en-US" altLang="ko-KR" sz="1600" dirty="0" smtClean="0"/>
                <a:t>61.7%</a:t>
              </a:r>
              <a:r>
                <a:rPr lang="ko-KR" altLang="en-US" sz="1600" spc="-150" dirty="0" smtClean="0"/>
                <a:t>로 수신 불량</a:t>
              </a:r>
              <a:endParaRPr lang="ko-KR" altLang="en-US" sz="1600" spc="-150" dirty="0"/>
            </a:p>
          </p:txBody>
        </p:sp>
      </p:grpSp>
    </p:spTree>
    <p:extLst>
      <p:ext uri="{BB962C8B-B14F-4D97-AF65-F5344CB8AC3E}">
        <p14:creationId xmlns:p14="http://schemas.microsoft.com/office/powerpoint/2010/main" val="186785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11</a:t>
            </a:fld>
            <a:endParaRPr lang="ko-KR" altLang="en-US" dirty="0"/>
          </a:p>
        </p:txBody>
      </p:sp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51520" y="1403484"/>
            <a:ext cx="4326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Cyrl-AZ" altLang="ko-KR" b="1" dirty="0" smtClean="0">
                <a:solidFill>
                  <a:srgbClr val="FF0066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О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 2015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년도 철도 재방송 수신실태현황</a:t>
            </a:r>
            <a:endParaRPr lang="ko-KR" altLang="en-US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926751" y="5229200"/>
            <a:ext cx="203773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자료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방송통신위원회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787539"/>
            <a:ext cx="8640958" cy="350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그룹 8"/>
          <p:cNvGrpSpPr/>
          <p:nvPr/>
        </p:nvGrpSpPr>
        <p:grpSpPr>
          <a:xfrm>
            <a:off x="251520" y="5589240"/>
            <a:ext cx="8640959" cy="875819"/>
            <a:chOff x="251520" y="5472410"/>
            <a:chExt cx="8640959" cy="875819"/>
          </a:xfrm>
        </p:grpSpPr>
        <p:sp>
          <p:nvSpPr>
            <p:cNvPr id="4" name="직사각형 3"/>
            <p:cNvSpPr/>
            <p:nvPr/>
          </p:nvSpPr>
          <p:spPr>
            <a:xfrm>
              <a:off x="251520" y="5517232"/>
              <a:ext cx="864095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600" dirty="0">
                  <a:latin typeface="+mn-ea"/>
                </a:rPr>
                <a:t> </a:t>
              </a:r>
              <a:r>
                <a:rPr lang="ko-KR" altLang="en-US" sz="1600" dirty="0" smtClean="0">
                  <a:latin typeface="+mn-ea"/>
                </a:rPr>
                <a:t> 철도 </a:t>
              </a:r>
              <a:r>
                <a:rPr lang="ko-KR" altLang="en-US" sz="1600" dirty="0">
                  <a:latin typeface="+mn-ea"/>
                </a:rPr>
                <a:t>터널은 </a:t>
              </a:r>
              <a:r>
                <a:rPr lang="ko-KR" altLang="en-US" sz="1600" b="1" dirty="0" smtClean="0">
                  <a:latin typeface="+mn-ea"/>
                </a:rPr>
                <a:t>멀티미디어 방송</a:t>
              </a:r>
              <a:r>
                <a:rPr lang="en-US" altLang="ko-KR" sz="1600" b="1" dirty="0" smtClean="0">
                  <a:latin typeface="+mn-ea"/>
                </a:rPr>
                <a:t>(DMB)</a:t>
              </a:r>
              <a:r>
                <a:rPr lang="ko-KR" altLang="en-US" sz="1600" b="1" dirty="0" smtClean="0">
                  <a:latin typeface="+mn-ea"/>
                </a:rPr>
                <a:t>이 </a:t>
              </a:r>
              <a:r>
                <a:rPr lang="en-US" altLang="ko-KR" sz="1600" b="1" dirty="0">
                  <a:latin typeface="+mn-ea"/>
                </a:rPr>
                <a:t>98.9%(614</a:t>
              </a:r>
              <a:r>
                <a:rPr lang="ko-KR" altLang="en-US" sz="1600" b="1" dirty="0">
                  <a:latin typeface="+mn-ea"/>
                </a:rPr>
                <a:t>개소</a:t>
              </a:r>
              <a:r>
                <a:rPr lang="en-US" altLang="ko-KR" sz="1600" b="1" dirty="0">
                  <a:latin typeface="+mn-ea"/>
                </a:rPr>
                <a:t>)</a:t>
              </a:r>
              <a:r>
                <a:rPr lang="en-US" altLang="ko-KR" sz="1600" dirty="0">
                  <a:latin typeface="+mn-ea"/>
                </a:rPr>
                <a:t>, </a:t>
              </a:r>
              <a:r>
                <a:rPr lang="ko-KR" altLang="en-US" sz="1600" b="1" dirty="0">
                  <a:latin typeface="+mn-ea"/>
                </a:rPr>
                <a:t>라디오가 </a:t>
              </a:r>
              <a:r>
                <a:rPr lang="en-US" altLang="ko-KR" sz="1600" b="1" dirty="0">
                  <a:latin typeface="+mn-ea"/>
                </a:rPr>
                <a:t>98.1%(609</a:t>
              </a:r>
              <a:r>
                <a:rPr lang="ko-KR" altLang="en-US" sz="1600" b="1" dirty="0">
                  <a:latin typeface="+mn-ea"/>
                </a:rPr>
                <a:t>개소</a:t>
              </a:r>
              <a:r>
                <a:rPr lang="en-US" altLang="ko-KR" sz="1600" b="1" dirty="0">
                  <a:latin typeface="+mn-ea"/>
                </a:rPr>
                <a:t>)</a:t>
              </a:r>
              <a:r>
                <a:rPr lang="ko-KR" altLang="en-US" sz="1600" dirty="0" smtClean="0">
                  <a:latin typeface="+mn-ea"/>
                </a:rPr>
                <a:t>로 수신불량이 많았으며</a:t>
              </a:r>
              <a:r>
                <a:rPr lang="en-US" altLang="ko-KR" sz="1600" dirty="0" smtClean="0">
                  <a:latin typeface="+mn-ea"/>
                </a:rPr>
                <a:t>, </a:t>
              </a:r>
              <a:r>
                <a:rPr lang="ko-KR" altLang="en-US" sz="1600" dirty="0" smtClean="0">
                  <a:latin typeface="+mn-ea"/>
                </a:rPr>
                <a:t>멀티미디어 방송 및 라디오 청취가 불가능 </a:t>
              </a:r>
              <a:endParaRPr lang="ko-KR" altLang="en-US" sz="1600" dirty="0">
                <a:latin typeface="+mn-ea"/>
              </a:endParaRPr>
            </a:p>
          </p:txBody>
        </p:sp>
        <p:sp>
          <p:nvSpPr>
            <p:cNvPr id="8" name="직사각형 7"/>
            <p:cNvSpPr/>
            <p:nvPr/>
          </p:nvSpPr>
          <p:spPr bwMode="auto">
            <a:xfrm>
              <a:off x="251520" y="5472410"/>
              <a:ext cx="8640959" cy="875819"/>
            </a:xfrm>
            <a:prstGeom prst="rect">
              <a:avLst/>
            </a:prstGeom>
            <a:noFill/>
            <a:ln w="19050" algn="ctr">
              <a:solidFill>
                <a:srgbClr val="0046B8"/>
              </a:solidFill>
              <a:round/>
              <a:headEnd/>
              <a:tailEnd/>
            </a:ln>
            <a:effectLst/>
          </p:spPr>
          <p:txBody>
            <a:bodyPr wrap="none" lIns="45720" rIns="45720" rtlCol="0" anchor="ctr"/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ko-KR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17347D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endParaRPr>
            </a:p>
          </p:txBody>
        </p:sp>
      </p:grpSp>
      <p:sp>
        <p:nvSpPr>
          <p:cNvPr id="13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4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5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설비의 현황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(2/4)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501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51520" y="5641389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ko-KR" altLang="en-US" sz="1600" dirty="0" smtClean="0">
                <a:latin typeface="+mn-ea"/>
              </a:rPr>
              <a:t>방송통신위원회는 도로∙철도의 터널이나 지하공간에서 재난방송 및 민방위 경보방송이 원활하게 수신될 수 있도록</a:t>
            </a:r>
            <a:r>
              <a:rPr lang="en-US" altLang="ko-KR" sz="1600" dirty="0" smtClean="0">
                <a:latin typeface="+mn-ea"/>
              </a:rPr>
              <a:t>, 3,024</a:t>
            </a:r>
            <a:r>
              <a:rPr lang="ko-KR" altLang="en-US" sz="1600" dirty="0" smtClean="0">
                <a:latin typeface="+mn-ea"/>
              </a:rPr>
              <a:t>개소를 대상으로 </a:t>
            </a:r>
            <a:r>
              <a:rPr lang="ko-KR" altLang="en-US" sz="1600" b="1" dirty="0" smtClean="0">
                <a:latin typeface="+mn-ea"/>
              </a:rPr>
              <a:t>「재난방송 수신용 방송중계설비 지원</a:t>
            </a:r>
            <a:r>
              <a:rPr lang="ko-KR" altLang="en-US" sz="1600" dirty="0" smtClean="0">
                <a:latin typeface="+mn-ea"/>
              </a:rPr>
              <a:t>」사업을 수행</a:t>
            </a:r>
            <a:endParaRPr lang="en-US" altLang="ko-KR" sz="500" dirty="0" smtClean="0">
              <a:latin typeface="+mn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314561"/>
              </p:ext>
            </p:extLst>
          </p:nvPr>
        </p:nvGraphicFramePr>
        <p:xfrm>
          <a:off x="251522" y="2274014"/>
          <a:ext cx="8639791" cy="28676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46667"/>
                <a:gridCol w="1548281"/>
                <a:gridCol w="1548281"/>
                <a:gridCol w="1548281"/>
                <a:gridCol w="1548281"/>
              </a:tblGrid>
              <a:tr h="315121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lt"/>
                        </a:rPr>
                        <a:t>도로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lt"/>
                        </a:rPr>
                        <a:t>철도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lt"/>
                        </a:rPr>
                        <a:t>지하철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lt"/>
                        </a:rPr>
                        <a:t>합계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151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lt"/>
                        </a:rPr>
                        <a:t>터널 및 지하공간 수</a:t>
                      </a:r>
                      <a:r>
                        <a:rPr lang="en-US" altLang="ko-KR" sz="1400" b="1" dirty="0" smtClean="0">
                          <a:latin typeface="+mj-lt"/>
                        </a:rPr>
                        <a:t>(A)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1,667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621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736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3,024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</a:tr>
              <a:tr h="9768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lt"/>
                        </a:rPr>
                        <a:t>시설관리자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j-lt"/>
                        </a:rPr>
                        <a:t>지자체</a:t>
                      </a:r>
                      <a:r>
                        <a:rPr lang="en-US" altLang="ko-KR" sz="1400" dirty="0" smtClean="0">
                          <a:latin typeface="+mj-lt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400" dirty="0" smtClean="0">
                          <a:latin typeface="+mj-lt"/>
                        </a:rPr>
                        <a:t>국토관리청</a:t>
                      </a:r>
                      <a:endParaRPr lang="en-US" altLang="ko-KR" sz="1400" dirty="0" smtClean="0">
                        <a:latin typeface="+mj-lt"/>
                      </a:endParaRPr>
                    </a:p>
                    <a:p>
                      <a:pPr algn="ctr" latinLnBrk="1"/>
                      <a:r>
                        <a:rPr lang="ko-KR" altLang="en-US" sz="1400" dirty="0" smtClean="0">
                          <a:latin typeface="+mj-lt"/>
                        </a:rPr>
                        <a:t>한국도로공사</a:t>
                      </a:r>
                      <a:r>
                        <a:rPr lang="en-US" altLang="ko-KR" sz="1400" dirty="0" smtClean="0">
                          <a:latin typeface="+mj-lt"/>
                        </a:rPr>
                        <a:t>,</a:t>
                      </a:r>
                    </a:p>
                    <a:p>
                      <a:pPr algn="ctr" latinLnBrk="1"/>
                      <a:r>
                        <a:rPr lang="ko-KR" altLang="en-US" sz="1400" dirty="0" err="1" smtClean="0">
                          <a:latin typeface="+mj-lt"/>
                        </a:rPr>
                        <a:t>민자도로운영사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j-lt"/>
                        </a:rPr>
                        <a:t>철도시설공단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j-lt"/>
                        </a:rPr>
                        <a:t>지자체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j-lt"/>
                      </a:endParaRPr>
                    </a:p>
                  </a:txBody>
                  <a:tcPr anchor="ctr"/>
                </a:tc>
              </a:tr>
              <a:tr h="3151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j-lt"/>
                        </a:rPr>
                        <a:t>DMB</a:t>
                      </a:r>
                      <a:r>
                        <a:rPr lang="ko-KR" altLang="en-US" sz="1400" b="1" dirty="0" smtClean="0">
                          <a:latin typeface="+mj-lt"/>
                        </a:rPr>
                        <a:t>중계기 </a:t>
                      </a:r>
                      <a:r>
                        <a:rPr lang="ko-KR" altLang="en-US" sz="1400" b="1" dirty="0" err="1" smtClean="0">
                          <a:latin typeface="+mj-lt"/>
                        </a:rPr>
                        <a:t>미설치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1,520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614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400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2,534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1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j-lt"/>
                        </a:rPr>
                        <a:t>(</a:t>
                      </a:r>
                      <a:r>
                        <a:rPr lang="ko-KR" altLang="en-US" sz="1400" b="1" dirty="0" err="1" smtClean="0">
                          <a:latin typeface="+mj-lt"/>
                        </a:rPr>
                        <a:t>미설치율</a:t>
                      </a:r>
                      <a:r>
                        <a:rPr lang="en-US" altLang="ko-KR" sz="1400" b="1" dirty="0" smtClean="0">
                          <a:latin typeface="+mj-lt"/>
                        </a:rPr>
                        <a:t>, B/A)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(91.2)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(98.9)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(54.3)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(83.8)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51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j-lt"/>
                        </a:rPr>
                        <a:t>라디오 중계기 </a:t>
                      </a:r>
                      <a:r>
                        <a:rPr lang="ko-KR" altLang="en-US" sz="1400" b="1" dirty="0" err="1" smtClean="0">
                          <a:latin typeface="+mj-lt"/>
                        </a:rPr>
                        <a:t>미설치</a:t>
                      </a:r>
                      <a:r>
                        <a:rPr lang="en-US" altLang="ko-KR" sz="1400" b="1" dirty="0" smtClean="0">
                          <a:latin typeface="+mj-lt"/>
                        </a:rPr>
                        <a:t>(C)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1.585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609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455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2.649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512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j-lt"/>
                        </a:rPr>
                        <a:t>(</a:t>
                      </a:r>
                      <a:r>
                        <a:rPr lang="ko-KR" altLang="en-US" sz="1400" b="1" dirty="0" err="1" smtClean="0">
                          <a:latin typeface="+mj-lt"/>
                        </a:rPr>
                        <a:t>미설치율</a:t>
                      </a:r>
                      <a:r>
                        <a:rPr lang="en-US" altLang="ko-KR" sz="1400" b="1" dirty="0" smtClean="0">
                          <a:latin typeface="+mj-lt"/>
                        </a:rPr>
                        <a:t>,</a:t>
                      </a:r>
                      <a:r>
                        <a:rPr lang="en-US" altLang="ko-KR" sz="1400" b="1" baseline="0" dirty="0" smtClean="0">
                          <a:latin typeface="+mj-lt"/>
                        </a:rPr>
                        <a:t> C/A</a:t>
                      </a:r>
                      <a:r>
                        <a:rPr lang="en-US" altLang="ko-KR" sz="1400" b="1" dirty="0" smtClean="0">
                          <a:latin typeface="+mj-lt"/>
                        </a:rPr>
                        <a:t>)</a:t>
                      </a:r>
                      <a:endParaRPr lang="ko-KR" altLang="en-US" sz="1400" b="1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(95.1)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(98.1)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(61.8)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j-lt"/>
                        </a:rPr>
                        <a:t>(87.6)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2383185" y="1916832"/>
            <a:ext cx="4371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/>
              <a:t>재난방송 수신용 방송중계설비 지원대상 현황</a:t>
            </a:r>
            <a:endParaRPr lang="ko-KR" altLang="en-US" sz="16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668344" y="2019195"/>
            <a:ext cx="13436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단위</a:t>
            </a:r>
            <a:r>
              <a:rPr lang="en-US" altLang="ko-KR" sz="1400" b="1" dirty="0" smtClean="0"/>
              <a:t>: </a:t>
            </a:r>
            <a:r>
              <a:rPr lang="ko-KR" altLang="en-US" sz="1400" b="1" dirty="0" smtClean="0"/>
              <a:t>개소</a:t>
            </a:r>
            <a:r>
              <a:rPr lang="en-US" altLang="ko-KR" sz="1400" b="1" dirty="0" smtClean="0"/>
              <a:t>,%)</a:t>
            </a:r>
            <a:endParaRPr lang="ko-KR" alt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150188" y="5114071"/>
            <a:ext cx="283763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latin typeface="+mn-ea"/>
              </a:rPr>
              <a:t>(</a:t>
            </a:r>
            <a:r>
              <a:rPr lang="ko-KR" altLang="en-US" sz="1400" b="1" dirty="0" smtClean="0">
                <a:latin typeface="+mn-ea"/>
              </a:rPr>
              <a:t>자료</a:t>
            </a:r>
            <a:r>
              <a:rPr lang="en-US" altLang="ko-KR" sz="1400" b="1" dirty="0" smtClean="0">
                <a:latin typeface="+mn-ea"/>
              </a:rPr>
              <a:t>: </a:t>
            </a:r>
            <a:r>
              <a:rPr lang="ko-KR" altLang="en-US" sz="1400" b="1" dirty="0" smtClean="0">
                <a:latin typeface="+mn-ea"/>
              </a:rPr>
              <a:t>방송통신위원회</a:t>
            </a:r>
            <a:r>
              <a:rPr lang="en-US" altLang="ko-KR" sz="1400" b="1" dirty="0" smtClean="0">
                <a:latin typeface="+mn-ea"/>
              </a:rPr>
              <a:t>(2015.10))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 bwMode="auto">
          <a:xfrm>
            <a:off x="4250060" y="2264489"/>
            <a:ext cx="1548000" cy="2880000"/>
          </a:xfrm>
          <a:prstGeom prst="rect">
            <a:avLst/>
          </a:prstGeom>
          <a:noFill/>
          <a:ln w="19050" algn="ctr">
            <a:solidFill>
              <a:srgbClr val="0046B8"/>
            </a:solidFill>
            <a:round/>
            <a:headEnd/>
            <a:tailEnd/>
          </a:ln>
          <a:effectLst/>
        </p:spPr>
        <p:txBody>
          <a:bodyPr wrap="none" lIns="45720" rIns="45720" rtlCol="0"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17347D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51520" y="1403484"/>
            <a:ext cx="7213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Cyrl-AZ" altLang="ko-KR" b="1" dirty="0" smtClean="0">
                <a:solidFill>
                  <a:srgbClr val="FF0066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О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지하방송 수신용 방송중계기설비 지원사업을 통해 활성화 유도</a:t>
            </a:r>
            <a:endParaRPr lang="ko-KR" altLang="en-US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sp>
        <p:nvSpPr>
          <p:cNvPr id="19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4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21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설비의 현황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(3/4)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4" name="직사각형 3"/>
          <p:cNvSpPr/>
          <p:nvPr/>
        </p:nvSpPr>
        <p:spPr bwMode="auto">
          <a:xfrm>
            <a:off x="251520" y="5589240"/>
            <a:ext cx="8640960" cy="927372"/>
          </a:xfrm>
          <a:prstGeom prst="rect">
            <a:avLst/>
          </a:prstGeom>
          <a:noFill/>
          <a:ln w="19050" algn="ctr">
            <a:solidFill>
              <a:srgbClr val="0046B8"/>
            </a:solidFill>
            <a:round/>
            <a:headEnd/>
            <a:tailEnd/>
          </a:ln>
          <a:effectLst/>
        </p:spPr>
        <p:txBody>
          <a:bodyPr wrap="none" lIns="45720" rIns="45720" rtlCol="0"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17347D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276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13</a:t>
            </a:fld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51520" y="1403484"/>
            <a:ext cx="5363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Cyrl-AZ" altLang="ko-KR" b="1" dirty="0" smtClean="0">
                <a:solidFill>
                  <a:srgbClr val="FF0066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О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터널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철도 및 도로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) 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및 지하철 공사물량 판단</a:t>
            </a:r>
            <a:endParaRPr lang="ko-KR" altLang="en-US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40605"/>
              </p:ext>
            </p:extLst>
          </p:nvPr>
        </p:nvGraphicFramePr>
        <p:xfrm>
          <a:off x="251513" y="1844824"/>
          <a:ext cx="8640968" cy="304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0191"/>
                <a:gridCol w="870097"/>
                <a:gridCol w="618071"/>
                <a:gridCol w="816091"/>
                <a:gridCol w="816091"/>
                <a:gridCol w="816091"/>
                <a:gridCol w="1284142"/>
                <a:gridCol w="870097"/>
                <a:gridCol w="870097"/>
              </a:tblGrid>
              <a:tr h="216024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구  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latin typeface="+mn-ea"/>
                          <a:ea typeface="+mn-ea"/>
                        </a:rPr>
                        <a:t>터널수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연 장</a:t>
                      </a:r>
                      <a:endParaRPr lang="en-US" altLang="ko-KR" sz="14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거 리</a:t>
                      </a:r>
                      <a:endParaRPr lang="en-US" altLang="ko-KR" sz="14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( ㎞ )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장비 및 </a:t>
                      </a:r>
                      <a:r>
                        <a:rPr lang="ko-KR" altLang="en-US" sz="1400" b="1" dirty="0" err="1" smtClean="0">
                          <a:latin typeface="+mn-ea"/>
                          <a:ea typeface="+mn-ea"/>
                        </a:rPr>
                        <a:t>자재비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기 설</a:t>
                      </a:r>
                      <a:r>
                        <a:rPr lang="en-US" altLang="ko-KR" sz="14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LCX</a:t>
                      </a: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활 용</a:t>
                      </a:r>
                      <a:r>
                        <a:rPr lang="en-US" altLang="ko-KR" sz="1400" b="1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여 부</a:t>
                      </a:r>
                      <a:endParaRPr lang="en-US" altLang="ko-KR" sz="1400" b="1" dirty="0" smtClean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공사비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합계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415280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중계기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라인</a:t>
                      </a:r>
                      <a:endParaRPr lang="en-US" altLang="ko-KR" sz="14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증폭기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소계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KTX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100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164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4,600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6156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10756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활용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2,788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13,544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일반철도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250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194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11,500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3,726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15,226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활용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3298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18,524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고속철도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518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407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11,914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3,552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15,466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활용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6,919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22,385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일반도로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634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399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14,582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1,968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16,550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활용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6,783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23,333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지하철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296</a:t>
                      </a:r>
                      <a:r>
                        <a:rPr lang="en-US" altLang="ko-KR" sz="1100" spc="-15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spc="-150" dirty="0" err="1" smtClean="0">
                          <a:latin typeface="+mn-ea"/>
                          <a:ea typeface="+mn-ea"/>
                        </a:rPr>
                        <a:t>역사수</a:t>
                      </a:r>
                      <a:r>
                        <a:rPr lang="en-US" altLang="ko-KR" sz="1100" spc="-15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spc="-15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336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17,787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5,134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22,921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smtClean="0">
                          <a:latin typeface="+mn-ea"/>
                          <a:ea typeface="+mn-ea"/>
                        </a:rPr>
                        <a:t>활용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26,679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49,600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합  계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1,798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1,500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60,383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20,536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80,919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46,467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+mn-ea"/>
                          <a:ea typeface="+mn-ea"/>
                        </a:rPr>
                        <a:t>127,386</a:t>
                      </a:r>
                      <a:endParaRPr lang="ko-KR" altLang="en-US" sz="1400" dirty="0">
                        <a:latin typeface="+mn-ea"/>
                        <a:ea typeface="+mn-ea"/>
                      </a:endParaRP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452320" y="1537047"/>
            <a:ext cx="14446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단위 </a:t>
            </a:r>
            <a:r>
              <a:rPr lang="en-US" altLang="ko-KR" sz="1400" b="1" dirty="0" smtClean="0"/>
              <a:t>:  </a:t>
            </a:r>
            <a:r>
              <a:rPr lang="ko-KR" altLang="en-US" sz="1400" b="1" dirty="0" err="1" smtClean="0"/>
              <a:t>백만원</a:t>
            </a:r>
            <a:r>
              <a:rPr lang="en-US" altLang="ko-KR" sz="1400" b="1" dirty="0" smtClean="0"/>
              <a:t>)</a:t>
            </a:r>
            <a:endParaRPr lang="ko-KR" alt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53132" y="5171474"/>
            <a:ext cx="86438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터널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철도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도로</a:t>
            </a:r>
            <a:r>
              <a:rPr lang="en-US" altLang="ko-KR" sz="1600" dirty="0" smtClean="0"/>
              <a:t>) </a:t>
            </a:r>
            <a:r>
              <a:rPr lang="ko-KR" altLang="en-US" sz="1600" dirty="0" smtClean="0"/>
              <a:t>및 지하철은 전국 총 </a:t>
            </a:r>
            <a:r>
              <a:rPr lang="en-US" altLang="ko-KR" sz="1600" dirty="0" smtClean="0"/>
              <a:t>1,798</a:t>
            </a:r>
            <a:r>
              <a:rPr lang="ko-KR" altLang="en-US" sz="1600" dirty="0" smtClean="0"/>
              <a:t>개소로 식별했으며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총 공사비용이 </a:t>
            </a:r>
            <a:r>
              <a:rPr lang="en-US" altLang="ko-KR" sz="1600" dirty="0" smtClean="0"/>
              <a:t>127,386</a:t>
            </a:r>
            <a:r>
              <a:rPr lang="ko-KR" altLang="en-US" sz="1600" dirty="0" smtClean="0"/>
              <a:t>백 만원 이상 규모판단</a:t>
            </a:r>
            <a:r>
              <a:rPr lang="en-US" altLang="ko-KR" sz="1600" dirty="0" smtClean="0"/>
              <a:t>(</a:t>
            </a:r>
            <a:r>
              <a:rPr lang="ko-KR" altLang="en-US" sz="1600" dirty="0"/>
              <a:t>도로 </a:t>
            </a:r>
            <a:r>
              <a:rPr lang="en-US" altLang="ko-KR" sz="1600" dirty="0"/>
              <a:t>: 457</a:t>
            </a:r>
            <a:r>
              <a:rPr lang="ko-KR" altLang="en-US" sz="1600" dirty="0" err="1"/>
              <a:t>억원</a:t>
            </a:r>
            <a:r>
              <a:rPr lang="en-US" altLang="ko-KR" sz="1600" dirty="0"/>
              <a:t>, </a:t>
            </a:r>
            <a:r>
              <a:rPr lang="ko-KR" altLang="en-US" sz="1600" dirty="0"/>
              <a:t>철도 </a:t>
            </a:r>
            <a:r>
              <a:rPr lang="en-US" altLang="ko-KR" sz="1600" dirty="0"/>
              <a:t>: 321</a:t>
            </a:r>
            <a:r>
              <a:rPr lang="ko-KR" altLang="en-US" sz="1600" dirty="0" err="1" smtClean="0"/>
              <a:t>억원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지하철 </a:t>
            </a:r>
            <a:r>
              <a:rPr lang="en-US" altLang="ko-KR" sz="1600" dirty="0" smtClean="0"/>
              <a:t>: 496</a:t>
            </a:r>
            <a:r>
              <a:rPr lang="ko-KR" altLang="en-US" sz="1600" dirty="0" err="1" smtClean="0"/>
              <a:t>억원</a:t>
            </a:r>
            <a:r>
              <a:rPr lang="en-US" altLang="ko-KR" sz="1600" dirty="0" smtClean="0"/>
              <a:t>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방송통신발전기본법의 터널 및 지하층 재방송설비 설치 의무화로 공사비 증가 예상</a:t>
            </a:r>
            <a:endParaRPr lang="en-US" altLang="ko-KR" sz="16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104044" y="4869160"/>
            <a:ext cx="38186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/>
              <a:t>(</a:t>
            </a:r>
            <a:r>
              <a:rPr lang="ko-KR" altLang="en-US" sz="1400" b="1" dirty="0" smtClean="0"/>
              <a:t>자료 </a:t>
            </a:r>
            <a:r>
              <a:rPr lang="en-US" altLang="ko-KR" sz="1400" b="1" dirty="0" smtClean="0"/>
              <a:t>: </a:t>
            </a:r>
            <a:r>
              <a:rPr lang="ko-KR" altLang="en-US" sz="1400" b="1" dirty="0" err="1" smtClean="0"/>
              <a:t>지상파</a:t>
            </a:r>
            <a:r>
              <a:rPr lang="en-US" altLang="ko-KR" sz="1400" b="1" dirty="0" smtClean="0"/>
              <a:t>DMB </a:t>
            </a:r>
            <a:r>
              <a:rPr lang="ko-KR" altLang="en-US" sz="1400" b="1" dirty="0" smtClean="0"/>
              <a:t>특별위원회</a:t>
            </a:r>
            <a:r>
              <a:rPr lang="en-US" altLang="ko-KR" sz="1400" b="1" dirty="0" smtClean="0"/>
              <a:t>(2013.03.18))</a:t>
            </a:r>
            <a:endParaRPr lang="ko-KR" altLang="en-US" sz="1400" b="1" dirty="0"/>
          </a:p>
        </p:txBody>
      </p:sp>
      <p:sp>
        <p:nvSpPr>
          <p:cNvPr id="16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4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8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설비의 현황</a:t>
            </a:r>
            <a:r>
              <a:rPr lang="en-US" altLang="ko-KR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(4/4)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2" name="직사각형 1"/>
          <p:cNvSpPr/>
          <p:nvPr/>
        </p:nvSpPr>
        <p:spPr bwMode="auto">
          <a:xfrm>
            <a:off x="251520" y="5285774"/>
            <a:ext cx="8645426" cy="1032495"/>
          </a:xfrm>
          <a:prstGeom prst="rect">
            <a:avLst/>
          </a:prstGeom>
          <a:noFill/>
          <a:ln w="19050" algn="ctr">
            <a:solidFill>
              <a:srgbClr val="0046B8"/>
            </a:solidFill>
            <a:round/>
            <a:headEnd/>
            <a:tailEnd/>
          </a:ln>
          <a:effectLst/>
        </p:spPr>
        <p:txBody>
          <a:bodyPr wrap="none" lIns="45720" rIns="45720" rtlCol="0"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17347D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" name="직사각형 3"/>
          <p:cNvSpPr/>
          <p:nvPr/>
        </p:nvSpPr>
        <p:spPr bwMode="auto">
          <a:xfrm>
            <a:off x="251520" y="4518645"/>
            <a:ext cx="8645426" cy="369133"/>
          </a:xfrm>
          <a:prstGeom prst="rect">
            <a:avLst/>
          </a:prstGeom>
          <a:noFill/>
          <a:ln w="19050" algn="ctr">
            <a:solidFill>
              <a:srgbClr val="0046B8"/>
            </a:solidFill>
            <a:round/>
            <a:headEnd/>
            <a:tailEnd/>
          </a:ln>
          <a:effectLst/>
        </p:spPr>
        <p:txBody>
          <a:bodyPr wrap="none" lIns="45720" rIns="45720" rtlCol="0" anchor="ctr"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rgbClr val="17347D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5392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14</a:t>
            </a:fld>
            <a:endParaRPr lang="ko-KR" altLang="en-US" dirty="0"/>
          </a:p>
        </p:txBody>
      </p:sp>
      <p:sp>
        <p:nvSpPr>
          <p:cNvPr id="7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5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9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지하재방송 설비관련법 개정이 </a:t>
            </a:r>
            <a:r>
              <a:rPr lang="ko-KR" altLang="en-US" sz="2000" dirty="0" err="1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공사업에</a:t>
            </a:r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미치는 영향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61045" y="1412776"/>
            <a:ext cx="3526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Cyrl-AZ" altLang="ko-KR" b="1" dirty="0" smtClean="0">
                <a:solidFill>
                  <a:srgbClr val="FF0066"/>
                </a:solidFill>
                <a:latin typeface="굴림체" panose="020B0609000101010101" pitchFamily="49" charset="-127"/>
                <a:ea typeface="굴림체" panose="020B0609000101010101" pitchFamily="49" charset="-127"/>
              </a:rPr>
              <a:t>О</a:t>
            </a:r>
            <a:r>
              <a:rPr lang="en-US" altLang="ko-KR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 </a:t>
            </a:r>
            <a:r>
              <a:rPr lang="ko-KR" altLang="en-US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지하재방송 설비관련 시사점</a:t>
            </a:r>
            <a:endParaRPr lang="ko-KR" altLang="en-US" b="1" dirty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8127" y="1857598"/>
            <a:ext cx="8323187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/>
              <a:t>지하재방송설비 현황에서 지하철 터널 총 </a:t>
            </a:r>
            <a:r>
              <a:rPr lang="en-US" altLang="ko-KR" sz="1600" dirty="0"/>
              <a:t>736</a:t>
            </a:r>
            <a:r>
              <a:rPr lang="ko-KR" altLang="en-US" sz="1600" dirty="0"/>
              <a:t>개 </a:t>
            </a:r>
            <a:r>
              <a:rPr lang="en-US" altLang="ko-KR" sz="1600" dirty="0" smtClean="0"/>
              <a:t>, KBS </a:t>
            </a:r>
            <a:r>
              <a:rPr lang="en-US" altLang="ko-KR" sz="1600" dirty="0"/>
              <a:t>DMB 400</a:t>
            </a:r>
            <a:r>
              <a:rPr lang="ko-KR" altLang="en-US" sz="1600" dirty="0"/>
              <a:t>개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통신불량이고</a:t>
            </a:r>
            <a:r>
              <a:rPr lang="en-US" altLang="ko-KR" sz="1600" dirty="0" smtClean="0"/>
              <a:t>, </a:t>
            </a:r>
            <a:r>
              <a:rPr lang="en-US" altLang="ko-KR" sz="1600" dirty="0"/>
              <a:t>KBS </a:t>
            </a:r>
            <a:r>
              <a:rPr lang="ko-KR" altLang="en-US" sz="1600" dirty="0"/>
              <a:t>라디오 또한 </a:t>
            </a:r>
            <a:r>
              <a:rPr lang="en-US" altLang="ko-KR" sz="1600" dirty="0"/>
              <a:t>454</a:t>
            </a:r>
            <a:r>
              <a:rPr lang="ko-KR" altLang="en-US" sz="1600" dirty="0"/>
              <a:t>개 통신불량을 나타났으며</a:t>
            </a:r>
            <a:r>
              <a:rPr lang="en-US" altLang="ko-KR" sz="1600" dirty="0"/>
              <a:t>, 621</a:t>
            </a:r>
            <a:r>
              <a:rPr lang="ko-KR" altLang="en-US" sz="1600" dirty="0"/>
              <a:t>개의 철도터널에서 </a:t>
            </a:r>
            <a:r>
              <a:rPr lang="en-US" altLang="ko-KR" sz="1600" dirty="0"/>
              <a:t>KBS DMB </a:t>
            </a:r>
            <a:r>
              <a:rPr lang="ko-KR" altLang="en-US" sz="1600" dirty="0"/>
              <a:t>수신불량이 </a:t>
            </a:r>
            <a:r>
              <a:rPr lang="en-US" altLang="ko-KR" sz="1600" dirty="0"/>
              <a:t>614</a:t>
            </a:r>
            <a:r>
              <a:rPr lang="ko-KR" altLang="en-US" sz="1600" dirty="0"/>
              <a:t>개 와 </a:t>
            </a:r>
            <a:r>
              <a:rPr lang="en-US" altLang="ko-KR" sz="1600" dirty="0"/>
              <a:t>KBS </a:t>
            </a:r>
            <a:r>
              <a:rPr lang="ko-KR" altLang="en-US" sz="1600" dirty="0"/>
              <a:t>라디오 수신불량이 </a:t>
            </a:r>
            <a:r>
              <a:rPr lang="en-US" altLang="ko-KR" sz="1600" dirty="0"/>
              <a:t>609</a:t>
            </a:r>
            <a:r>
              <a:rPr lang="ko-KR" altLang="en-US" sz="1600" dirty="0"/>
              <a:t>개로</a:t>
            </a:r>
            <a:r>
              <a:rPr lang="en-US" altLang="ko-KR" sz="1600" dirty="0"/>
              <a:t> </a:t>
            </a:r>
            <a:r>
              <a:rPr lang="ko-KR" altLang="en-US" sz="1600" dirty="0">
                <a:latin typeface="+mn-ea"/>
              </a:rPr>
              <a:t>「</a:t>
            </a:r>
            <a:r>
              <a:rPr lang="ko-KR" altLang="en-US" sz="1600" spc="-150" dirty="0"/>
              <a:t>방송통신 발전기본법</a:t>
            </a:r>
            <a:r>
              <a:rPr lang="ko-KR" altLang="en-US" sz="1600" dirty="0">
                <a:latin typeface="+mn-ea"/>
              </a:rPr>
              <a:t>」</a:t>
            </a:r>
            <a:r>
              <a:rPr lang="ko-KR" altLang="en-US" sz="1600" spc="-150" dirty="0"/>
              <a:t> 신설로 </a:t>
            </a:r>
            <a:r>
              <a:rPr lang="ko-KR" altLang="en-US" sz="1600" spc="-150" dirty="0" smtClean="0"/>
              <a:t>지하재방송설비 시공소요가 </a:t>
            </a:r>
            <a:r>
              <a:rPr lang="ko-KR" altLang="en-US" sz="1600" spc="-150" dirty="0"/>
              <a:t>늘어날 것으로 </a:t>
            </a:r>
            <a:r>
              <a:rPr lang="ko-KR" altLang="en-US" sz="1600" spc="-150" dirty="0" smtClean="0"/>
              <a:t>전망 됨</a:t>
            </a:r>
            <a:endParaRPr lang="en-US" altLang="ko-KR" sz="1600" spc="-150" dirty="0"/>
          </a:p>
          <a:p>
            <a:pPr>
              <a:lnSpc>
                <a:spcPct val="150000"/>
              </a:lnSpc>
            </a:pPr>
            <a:endParaRPr lang="en-US" altLang="ko-KR" sz="5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현대도시의 지상공간 활용의 한계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교통수단의 발달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도시 미관 등으로 지하공간의 활용은 증대될 것이며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지하방송관련 법 개정에 따라 지하공간</a:t>
            </a:r>
            <a:r>
              <a:rPr lang="en-US" altLang="ko-KR" sz="1600" dirty="0" smtClean="0"/>
              <a:t>(</a:t>
            </a:r>
            <a:r>
              <a:rPr lang="ko-KR" altLang="en-US" sz="1600" dirty="0" smtClean="0"/>
              <a:t>빌딩의 지하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지하주차장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지하철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지하철 지하상가 등</a:t>
            </a:r>
            <a:r>
              <a:rPr lang="en-US" altLang="ko-KR" sz="1600" dirty="0" smtClean="0"/>
              <a:t>)</a:t>
            </a:r>
            <a:r>
              <a:rPr lang="ko-KR" altLang="en-US" sz="1600" dirty="0" smtClean="0"/>
              <a:t>이 증가할 수록 지상과 같은 전파환경을 만들기 위한 관심도 증가</a:t>
            </a:r>
            <a:endParaRPr lang="en-US" altLang="ko-KR" sz="500" dirty="0" smtClean="0"/>
          </a:p>
          <a:p>
            <a:pPr>
              <a:lnSpc>
                <a:spcPct val="150000"/>
              </a:lnSpc>
            </a:pPr>
            <a:endParaRPr lang="en-US" altLang="ko-KR" sz="500" spc="-15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>
                <a:latin typeface="+mn-ea"/>
              </a:rPr>
              <a:t>방송통신위원회는 「재난방송 수신용 방송중계설비 지원」사업으로 무선설비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전관</a:t>
            </a:r>
            <a:r>
              <a:rPr lang="en-US" altLang="ko-KR" sz="1600" dirty="0" smtClean="0">
                <a:latin typeface="+mn-ea"/>
              </a:rPr>
              <a:t>(</a:t>
            </a:r>
            <a:r>
              <a:rPr lang="ko-KR" altLang="en-US" sz="1600" dirty="0" smtClean="0">
                <a:latin typeface="+mn-ea"/>
              </a:rPr>
              <a:t>全館</a:t>
            </a:r>
            <a:r>
              <a:rPr lang="en-US" altLang="ko-KR" sz="1600" dirty="0" smtClean="0">
                <a:latin typeface="+mn-ea"/>
              </a:rPr>
              <a:t>)</a:t>
            </a:r>
            <a:r>
              <a:rPr lang="ko-KR" altLang="en-US" sz="1600" dirty="0" smtClean="0">
                <a:latin typeface="+mn-ea"/>
              </a:rPr>
              <a:t>방송설비</a:t>
            </a:r>
            <a:r>
              <a:rPr lang="en-US" altLang="ko-KR" sz="1600" dirty="0" smtClean="0">
                <a:latin typeface="+mn-ea"/>
              </a:rPr>
              <a:t>, CCTV</a:t>
            </a:r>
            <a:r>
              <a:rPr lang="ko-KR" altLang="en-US" sz="1600" dirty="0" smtClean="0">
                <a:latin typeface="+mn-ea"/>
              </a:rPr>
              <a:t>설비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관제설비 등 정보통신공사업 활성화가 이루어질 것으로 전망</a:t>
            </a:r>
            <a:r>
              <a:rPr lang="ko-KR" altLang="en-US" sz="1600" dirty="0" smtClean="0"/>
              <a:t> </a:t>
            </a:r>
            <a:endParaRPr lang="en-US" altLang="ko-KR" sz="1600" dirty="0"/>
          </a:p>
          <a:p>
            <a:pPr>
              <a:lnSpc>
                <a:spcPct val="150000"/>
              </a:lnSpc>
            </a:pPr>
            <a:endParaRPr lang="en-US" altLang="ko-KR" sz="500" dirty="0" smtClean="0"/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1600" dirty="0" smtClean="0"/>
              <a:t>지하재방송 설비 공사에 요구되는 설계기준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표준시방서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표준공법에 대한 대비가 필요</a:t>
            </a:r>
            <a:endParaRPr lang="en-US" altLang="ko-KR" sz="1600" dirty="0"/>
          </a:p>
        </p:txBody>
      </p:sp>
    </p:spTree>
    <p:extLst>
      <p:ext uri="{BB962C8B-B14F-4D97-AF65-F5344CB8AC3E}">
        <p14:creationId xmlns:p14="http://schemas.microsoft.com/office/powerpoint/2010/main" val="3035932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BC638-39B7-4287-91A7-2A3DDA573295}" type="slidenum">
              <a:rPr lang="ko-KR" altLang="en-US" smtClean="0"/>
              <a:pPr/>
              <a:t>15</a:t>
            </a:fld>
            <a:endParaRPr lang="ko-KR" altLang="en-US" dirty="0"/>
          </a:p>
        </p:txBody>
      </p:sp>
      <p:sp>
        <p:nvSpPr>
          <p:cNvPr id="4" name="제목 4"/>
          <p:cNvSpPr txBox="1">
            <a:spLocks/>
          </p:cNvSpPr>
          <p:nvPr/>
        </p:nvSpPr>
        <p:spPr>
          <a:xfrm>
            <a:off x="395536" y="764704"/>
            <a:ext cx="648072" cy="48199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vert="horz" lIns="91440" tIns="45720" rIns="91440" bIns="45720" rtlCol="0" anchor="t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800" dirty="0" smtClean="0">
                <a:latin typeface="휴먼고딕" panose="02010504000101010101" pitchFamily="2" charset="-127"/>
                <a:ea typeface="휴먼고딕" panose="02010504000101010101" pitchFamily="2" charset="-127"/>
              </a:rPr>
              <a:t> </a:t>
            </a:r>
            <a:endParaRPr lang="ko-KR" altLang="en-US" sz="2400" dirty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5104" y="821033"/>
            <a:ext cx="3113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 smtClean="0">
                <a:solidFill>
                  <a:schemeClr val="bg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6</a:t>
            </a:r>
            <a:endParaRPr lang="ko-KR" altLang="en-US" sz="2000" b="1" dirty="0">
              <a:solidFill>
                <a:schemeClr val="bg1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6" name="제목 4"/>
          <p:cNvSpPr txBox="1">
            <a:spLocks/>
          </p:cNvSpPr>
          <p:nvPr/>
        </p:nvSpPr>
        <p:spPr>
          <a:xfrm>
            <a:off x="1196008" y="764704"/>
            <a:ext cx="7336432" cy="504056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</a:ln>
        </p:spPr>
        <p:txBody>
          <a:bodyPr vert="horz" lIns="91440" tIns="45720" rIns="91440" bIns="45720" rtlCol="0" anchor="ctr" anchorCtr="0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lang="ko-KR" altLang="en-US" sz="3000" kern="1200" dirty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sz="2000" dirty="0" smtClean="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  참 고 문 헌</a:t>
            </a:r>
            <a:endParaRPr lang="ko-KR" altLang="en-US" sz="1400" dirty="0">
              <a:solidFill>
                <a:srgbClr val="0000CC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95288" y="1700808"/>
            <a:ext cx="8042586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방송통신위원회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(2016),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「방송통신발전 기본법」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미래창조과학부고시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(2015),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「방송 공동수신설비의 설치기준에 관한 고시」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국민안전처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(2015),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「무선통신보조설비의 화재안전기준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(NFSC 505)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방송통신위원회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(2015),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</a:t>
            </a: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방통위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구내최초 재난방송 수신환경 실태조사 실시」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한국정보통신산업연구원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(2015),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「표준공법 안테나설비」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한국철도시설공단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(2012),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FM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재방송설비」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조해진외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9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명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(2013),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방송통신발전 기본법 </a:t>
            </a: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일부개정법률안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미래창조과학방송통신위원회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(2015),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2016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년도 예산안 부처별 분선」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목하균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(KBS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기술연구소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</a:t>
            </a: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지상파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 재난방송 서비스 현황」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머니투데이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(2015),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「터널∙지하철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대피공간서 재난방송 시청이 </a:t>
            </a: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안된다니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..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600" b="1" dirty="0" err="1" smtClean="0">
                <a:latin typeface="굴림체" panose="020B0609000101010101" pitchFamily="49" charset="-127"/>
                <a:ea typeface="굴림체" panose="020B0609000101010101" pitchFamily="49" charset="-127"/>
              </a:rPr>
              <a:t>이데일리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(2015),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「재난방송 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KBS,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터널에선 먹통</a:t>
            </a:r>
            <a:r>
              <a:rPr lang="en-US" altLang="ko-KR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..80% </a:t>
            </a:r>
            <a:r>
              <a:rPr lang="ko-KR" altLang="en-US" sz="1600" b="1" dirty="0" smtClean="0">
                <a:latin typeface="굴림체" panose="020B0609000101010101" pitchFamily="49" charset="-127"/>
                <a:ea typeface="굴림체" panose="020B0609000101010101" pitchFamily="49" charset="-127"/>
              </a:rPr>
              <a:t>이상이 불량」</a:t>
            </a:r>
            <a:endParaRPr lang="en-US" altLang="ko-KR" sz="1600" b="1" dirty="0" smtClean="0">
              <a:latin typeface="굴림체" panose="020B0609000101010101" pitchFamily="49" charset="-127"/>
              <a:ea typeface="굴림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1904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FFFFFF">
            <a:alpha val="38823"/>
          </a:srgbClr>
        </a:solidFill>
        <a:ln w="19050" algn="ctr">
          <a:solidFill>
            <a:srgbClr val="0046B8"/>
          </a:solidFill>
          <a:round/>
          <a:headEnd/>
          <a:tailEnd/>
        </a:ln>
        <a:effectLst/>
      </a:spPr>
      <a:bodyPr wrap="none" lIns="45720" rIns="45720" anchor="ctr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800" b="0" i="0" u="none" strike="noStrike" kern="1200" cap="none" spc="0" normalizeH="0" baseline="0" noProof="0">
            <a:ln>
              <a:noFill/>
            </a:ln>
            <a:solidFill>
              <a:srgbClr val="17347D"/>
            </a:solidFill>
            <a:effectLst/>
            <a:uLnTx/>
            <a:uFillTx/>
            <a:latin typeface="Times New Roman" pitchFamily="18" charset="0"/>
            <a:ea typeface="+mn-ea"/>
            <a:cs typeface="+mn-cs"/>
          </a:defRPr>
        </a:defPPr>
      </a:lstStyle>
    </a:sp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25510</TotalTime>
  <Words>1894</Words>
  <Application>Microsoft Office PowerPoint</Application>
  <PresentationFormat>화면 슬라이드 쇼(4:3)</PresentationFormat>
  <Paragraphs>270</Paragraphs>
  <Slides>15</Slides>
  <Notes>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15</vt:i4>
      </vt:variant>
    </vt:vector>
  </HeadingPairs>
  <TitlesOfParts>
    <vt:vector size="1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(주)예스폼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문서서식 예스폼(www.yesform.com) 김다혜</dc:creator>
  <cp:keywords/>
  <dc:description>본 문서의 저작권은 예스폼(yesform)에 있으며
무단 복제 배포시 법적인 제재를 받을 수 있습니다.</dc:description>
  <cp:lastModifiedBy>yskim</cp:lastModifiedBy>
  <cp:revision>2077</cp:revision>
  <cp:lastPrinted>2016-07-01T07:32:04Z</cp:lastPrinted>
  <dcterms:created xsi:type="dcterms:W3CDTF">2010-02-01T08:03:16Z</dcterms:created>
  <dcterms:modified xsi:type="dcterms:W3CDTF">2016-07-01T07:36:07Z</dcterms:modified>
</cp:coreProperties>
</file>